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5"/>
  </p:notesMasterIdLst>
  <p:handoutMasterIdLst>
    <p:handoutMasterId r:id="rId26"/>
  </p:handoutMasterIdLst>
  <p:sldIdLst>
    <p:sldId id="256" r:id="rId5"/>
    <p:sldId id="500" r:id="rId6"/>
    <p:sldId id="258" r:id="rId7"/>
    <p:sldId id="464" r:id="rId8"/>
    <p:sldId id="460" r:id="rId9"/>
    <p:sldId id="467" r:id="rId10"/>
    <p:sldId id="488" r:id="rId11"/>
    <p:sldId id="489" r:id="rId12"/>
    <p:sldId id="490" r:id="rId13"/>
    <p:sldId id="491" r:id="rId14"/>
    <p:sldId id="492" r:id="rId15"/>
    <p:sldId id="493" r:id="rId16"/>
    <p:sldId id="494" r:id="rId17"/>
    <p:sldId id="495" r:id="rId18"/>
    <p:sldId id="466" r:id="rId19"/>
    <p:sldId id="496" r:id="rId20"/>
    <p:sldId id="497" r:id="rId21"/>
    <p:sldId id="498" r:id="rId22"/>
    <p:sldId id="486" r:id="rId23"/>
    <p:sldId id="499" r:id="rId24"/>
  </p:sldIdLst>
  <p:sldSz cx="9144000" cy="6858000" type="screen4x3"/>
  <p:notesSz cx="9928225" cy="6797675"/>
  <p:custDataLst>
    <p:tags r:id="rId2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65" autoAdjust="0"/>
    <p:restoredTop sz="94646" autoAdjust="0"/>
  </p:normalViewPr>
  <p:slideViewPr>
    <p:cSldViewPr>
      <p:cViewPr varScale="1">
        <p:scale>
          <a:sx n="82" d="100"/>
          <a:sy n="82" d="100"/>
        </p:scale>
        <p:origin x="1128"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71867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43166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705486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526345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14088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77351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8251634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996890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50018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7570898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098063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59692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937477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80315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777262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image" Target="../media/image2.jpeg"/><Relationship Id="rId4"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5.4.1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5.4.2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6" action="ppaction://hlinksldjump"/>
          </p:cNvPr>
          <p:cNvSpPr/>
          <p:nvPr userDrawn="1"/>
        </p:nvSpPr>
        <p:spPr>
          <a:xfrm>
            <a:off x="3491880"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hyperlink" Target="5.4%20-%20Tasks/5.4%20-%20Activity%2024.1.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5.4%20-%20Tasks/5.4%20-%20Activity%2024.2.docx" TargetMode="Externa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5.4%20-%20Tasks/5.4%20&#8211;%20Activity%2024.3%20-%20Comparing%20balance%20sheet%20data.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5.4%20-%20Tasks/5.4%20&#8211;%20Exam%20Questions%20-%20Paper%201.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5.4%20-%20Tasks/5.4%20&#8211;%20Exam%20Questions%20-%20Paper%201.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5.4 – Balance Sheets</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5.4.1 – Case Study – Company Balance Sheet</a:t>
            </a:r>
            <a:endParaRPr lang="en-GB" sz="3200" b="1" dirty="0" smtClean="0"/>
          </a:p>
        </p:txBody>
      </p:sp>
      <p:sp>
        <p:nvSpPr>
          <p:cNvPr id="2" name="Rectangle 1"/>
          <p:cNvSpPr/>
          <p:nvPr/>
        </p:nvSpPr>
        <p:spPr>
          <a:xfrm>
            <a:off x="288155" y="1136938"/>
            <a:ext cx="2123605" cy="4770537"/>
          </a:xfrm>
          <a:prstGeom prst="rect">
            <a:avLst/>
          </a:prstGeom>
        </p:spPr>
        <p:txBody>
          <a:bodyPr wrap="square">
            <a:spAutoFit/>
          </a:bodyPr>
          <a:lstStyle/>
          <a:p>
            <a:pPr marL="280988" indent="-280988">
              <a:buClr>
                <a:srgbClr val="00B050"/>
              </a:buClr>
              <a:buFont typeface="Wingdings 3" panose="05040102010807070707" pitchFamily="18" charset="2"/>
              <a:buChar char=""/>
            </a:pPr>
            <a:r>
              <a:rPr lang="en-US" sz="1600" dirty="0" smtClean="0"/>
              <a:t>This is a typical balance sheet for </a:t>
            </a:r>
            <a:r>
              <a:rPr lang="en-US" sz="1600" dirty="0" err="1" smtClean="0"/>
              <a:t>Abd</a:t>
            </a:r>
            <a:r>
              <a:rPr lang="en-US" sz="1600" dirty="0" smtClean="0"/>
              <a:t> Machines Ltd. The previous year’s figures are also usually shown to allow for easy comparisons, The terms have not yet been explained are looked at in more detail below.</a:t>
            </a:r>
          </a:p>
          <a:p>
            <a:pPr marL="280988" indent="-280988">
              <a:buClr>
                <a:srgbClr val="00B050"/>
              </a:buClr>
              <a:buFont typeface="Wingdings 3" panose="05040102010807070707" pitchFamily="18" charset="2"/>
              <a:buChar char=""/>
            </a:pPr>
            <a:r>
              <a:rPr lang="en-US" sz="1600" i="1" dirty="0" err="1" smtClean="0"/>
              <a:t>Abd</a:t>
            </a:r>
            <a:r>
              <a:rPr lang="en-US" sz="1600" i="1" dirty="0" smtClean="0"/>
              <a:t> Machines Ltd. Balance sheet as at 31/03/2015 ($000)</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295</a:t>
            </a:r>
            <a:endParaRPr lang="en-GB" sz="20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68354982"/>
              </p:ext>
            </p:extLst>
          </p:nvPr>
        </p:nvGraphicFramePr>
        <p:xfrm>
          <a:off x="2411760" y="1124744"/>
          <a:ext cx="6408711" cy="5477256"/>
        </p:xfrm>
        <a:graphic>
          <a:graphicData uri="http://schemas.openxmlformats.org/drawingml/2006/table">
            <a:tbl>
              <a:tblPr firstRow="1" bandRow="1">
                <a:tableStyleId>{5C22544A-7EE6-4342-B048-85BDC9FD1C3A}</a:tableStyleId>
              </a:tblPr>
              <a:tblGrid>
                <a:gridCol w="3816424"/>
                <a:gridCol w="1224136"/>
                <a:gridCol w="1368151"/>
              </a:tblGrid>
              <a:tr h="191537">
                <a:tc>
                  <a:txBody>
                    <a:bodyPr/>
                    <a:lstStyle/>
                    <a:p>
                      <a:r>
                        <a:rPr lang="en-US" sz="1200" dirty="0" smtClean="0">
                          <a:latin typeface="Arial" panose="020B0604020202020204" pitchFamily="34" charset="0"/>
                          <a:cs typeface="Arial" panose="020B0604020202020204" pitchFamily="34" charset="0"/>
                        </a:rPr>
                        <a:t>ASSETS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2014</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Non-Current (fixes</a:t>
                      </a:r>
                      <a:r>
                        <a:rPr lang="en-US" sz="1200" b="1" baseline="0" dirty="0" smtClean="0">
                          <a:latin typeface="Arial" panose="020B0604020202020204" pitchFamily="34" charset="0"/>
                          <a:cs typeface="Arial" panose="020B0604020202020204" pitchFamily="34" charset="0"/>
                        </a:rPr>
                        <a: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Land and Buildings</a:t>
                      </a:r>
                    </a:p>
                    <a:p>
                      <a:r>
                        <a:rPr lang="en-US" sz="1200" dirty="0" smtClean="0">
                          <a:latin typeface="Arial" panose="020B0604020202020204" pitchFamily="34" charset="0"/>
                          <a:cs typeface="Arial" panose="020B0604020202020204" pitchFamily="34" charset="0"/>
                        </a:rPr>
                        <a:t>Machinery</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450</a:t>
                      </a:r>
                    </a:p>
                    <a:p>
                      <a:pPr algn="ctr"/>
                      <a:r>
                        <a:rPr lang="en-US" sz="1200" u="sng" dirty="0" smtClean="0">
                          <a:latin typeface="Arial" panose="020B0604020202020204" pitchFamily="34" charset="0"/>
                          <a:cs typeface="Arial" panose="020B0604020202020204" pitchFamily="34" charset="0"/>
                        </a:rPr>
                        <a:t>700</a:t>
                      </a:r>
                    </a:p>
                    <a:p>
                      <a:pPr algn="ctr"/>
                      <a:r>
                        <a:rPr lang="en-US" sz="1200" u="none" dirty="0" smtClean="0">
                          <a:latin typeface="Arial" panose="020B0604020202020204" pitchFamily="34" charset="0"/>
                          <a:cs typeface="Arial" panose="020B0604020202020204" pitchFamily="34" charset="0"/>
                        </a:rPr>
                        <a:t>1150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400</a:t>
                      </a:r>
                    </a:p>
                    <a:p>
                      <a:pPr algn="ctr"/>
                      <a:r>
                        <a:rPr lang="en-US" sz="1200" u="sng" dirty="0" smtClean="0">
                          <a:latin typeface="Arial" panose="020B0604020202020204" pitchFamily="34" charset="0"/>
                          <a:cs typeface="Arial" panose="020B0604020202020204" pitchFamily="34" charset="0"/>
                        </a:rPr>
                        <a:t>600</a:t>
                      </a:r>
                      <a:endParaRPr lang="en-US" sz="1200" u="none" dirty="0" smtClean="0">
                        <a:latin typeface="Arial" panose="020B0604020202020204" pitchFamily="34" charset="0"/>
                        <a:cs typeface="Arial" panose="020B0604020202020204" pitchFamily="34" charset="0"/>
                      </a:endParaRPr>
                    </a:p>
                    <a:p>
                      <a:pPr algn="ctr"/>
                      <a:r>
                        <a:rPr lang="en-US" sz="1200" u="none" dirty="0" smtClean="0">
                          <a:latin typeface="Arial" panose="020B0604020202020204" pitchFamily="34" charset="0"/>
                          <a:cs typeface="Arial" panose="020B0604020202020204" pitchFamily="34" charset="0"/>
                        </a:rPr>
                        <a:t>1040</a:t>
                      </a:r>
                      <a:endParaRPr lang="en-GB" sz="1200"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Inventories (stocks)</a:t>
                      </a:r>
                    </a:p>
                    <a:p>
                      <a:r>
                        <a:rPr lang="en-US" sz="1200" dirty="0" smtClean="0">
                          <a:latin typeface="Arial" panose="020B0604020202020204" pitchFamily="34" charset="0"/>
                          <a:cs typeface="Arial" panose="020B0604020202020204" pitchFamily="34" charset="0"/>
                        </a:rPr>
                        <a:t>Accounts receivables</a:t>
                      </a:r>
                    </a:p>
                    <a:p>
                      <a:r>
                        <a:rPr lang="en-US" sz="1200" dirty="0" smtClean="0">
                          <a:latin typeface="Arial" panose="020B0604020202020204" pitchFamily="34" charset="0"/>
                          <a:cs typeface="Arial" panose="020B0604020202020204" pitchFamily="34" charset="0"/>
                        </a:rPr>
                        <a:t>Cash</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80</a:t>
                      </a:r>
                    </a:p>
                    <a:p>
                      <a:pPr algn="ctr"/>
                      <a:r>
                        <a:rPr lang="en-US" sz="1200" dirty="0" smtClean="0">
                          <a:latin typeface="Arial" panose="020B0604020202020204" pitchFamily="34" charset="0"/>
                          <a:cs typeface="Arial" panose="020B0604020202020204" pitchFamily="34" charset="0"/>
                        </a:rPr>
                        <a:t>50</a:t>
                      </a:r>
                      <a:endParaRPr lang="en-GB" sz="1200" dirty="0" smtClean="0">
                        <a:latin typeface="Arial" panose="020B0604020202020204" pitchFamily="34" charset="0"/>
                        <a:cs typeface="Arial" panose="020B0604020202020204" pitchFamily="34" charset="0"/>
                      </a:endParaRPr>
                    </a:p>
                    <a:p>
                      <a:pPr algn="ctr"/>
                      <a:r>
                        <a:rPr lang="en-US" sz="1200" u="sng" dirty="0" smtClean="0">
                          <a:latin typeface="Arial" panose="020B0604020202020204" pitchFamily="34" charset="0"/>
                          <a:cs typeface="Arial" panose="020B0604020202020204" pitchFamily="34" charset="0"/>
                        </a:rPr>
                        <a:t>10</a:t>
                      </a:r>
                    </a:p>
                    <a:p>
                      <a:pPr algn="ctr"/>
                      <a:r>
                        <a:rPr lang="en-US" sz="1200" u="none" dirty="0" smtClean="0">
                          <a:latin typeface="Arial" panose="020B0604020202020204" pitchFamily="34" charset="0"/>
                          <a:cs typeface="Arial" panose="020B0604020202020204" pitchFamily="34" charset="0"/>
                        </a:rPr>
                        <a:t>140</a:t>
                      </a: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a:t>
                      </a:r>
                    </a:p>
                    <a:p>
                      <a:pPr algn="ctr"/>
                      <a:r>
                        <a:rPr lang="en-US" sz="1200" dirty="0" smtClean="0">
                          <a:latin typeface="Arial" panose="020B0604020202020204" pitchFamily="34" charset="0"/>
                          <a:cs typeface="Arial" panose="020B0604020202020204" pitchFamily="34" charset="0"/>
                        </a:rPr>
                        <a:t>60</a:t>
                      </a:r>
                    </a:p>
                    <a:p>
                      <a:pPr algn="ctr"/>
                      <a:r>
                        <a:rPr lang="en-US" sz="1200" u="sng" dirty="0" smtClean="0">
                          <a:latin typeface="Arial" panose="020B0604020202020204" pitchFamily="34" charset="0"/>
                          <a:cs typeface="Arial" panose="020B0604020202020204" pitchFamily="34" charset="0"/>
                        </a:rPr>
                        <a:t>15</a:t>
                      </a:r>
                    </a:p>
                    <a:p>
                      <a:pPr algn="ctr"/>
                      <a:r>
                        <a:rPr lang="en-US" sz="1200" u="none" dirty="0" smtClean="0">
                          <a:latin typeface="Arial" panose="020B0604020202020204" pitchFamily="34" charset="0"/>
                          <a:cs typeface="Arial" panose="020B0604020202020204" pitchFamily="34" charset="0"/>
                        </a:rPr>
                        <a:t>125</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1290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1165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9246">
                <a:tc>
                  <a:txBody>
                    <a:bodyPr/>
                    <a:lstStyle/>
                    <a:p>
                      <a:r>
                        <a:rPr lang="en-US" sz="1200" dirty="0" smtClean="0">
                          <a:latin typeface="Arial" panose="020B0604020202020204" pitchFamily="34" charset="0"/>
                          <a:cs typeface="Arial" panose="020B0604020202020204" pitchFamily="34" charset="0"/>
                        </a:rPr>
                        <a:t>Accounts</a:t>
                      </a:r>
                      <a:r>
                        <a:rPr lang="en-US" sz="1200" baseline="0" dirty="0" smtClean="0">
                          <a:latin typeface="Arial" panose="020B0604020202020204" pitchFamily="34" charset="0"/>
                          <a:cs typeface="Arial" panose="020B0604020202020204" pitchFamily="34" charset="0"/>
                        </a:rPr>
                        <a:t> payable (creditors)</a:t>
                      </a:r>
                    </a:p>
                    <a:p>
                      <a:r>
                        <a:rPr lang="en-US" sz="1200" baseline="0" dirty="0" smtClean="0">
                          <a:latin typeface="Arial" panose="020B0604020202020204" pitchFamily="34" charset="0"/>
                          <a:cs typeface="Arial" panose="020B0604020202020204" pitchFamily="34" charset="0"/>
                        </a:rPr>
                        <a:t>Bank Overdraft</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65</a:t>
                      </a:r>
                    </a:p>
                    <a:p>
                      <a:pPr algn="ctr"/>
                      <a:r>
                        <a:rPr lang="en-US" sz="1200" u="sng" dirty="0" smtClean="0">
                          <a:latin typeface="Arial" panose="020B0604020202020204" pitchFamily="34" charset="0"/>
                          <a:cs typeface="Arial" panose="020B0604020202020204" pitchFamily="34" charset="0"/>
                        </a:rPr>
                        <a:t>65</a:t>
                      </a:r>
                    </a:p>
                    <a:p>
                      <a:pPr algn="ctr"/>
                      <a:r>
                        <a:rPr lang="en-US" sz="1200" u="none" dirty="0" smtClean="0">
                          <a:latin typeface="Arial" panose="020B0604020202020204" pitchFamily="34" charset="0"/>
                          <a:cs typeface="Arial" panose="020B0604020202020204" pitchFamily="34" charset="0"/>
                        </a:rPr>
                        <a:t>130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u="none" dirty="0" smtClean="0">
                          <a:latin typeface="Arial" panose="020B0604020202020204" pitchFamily="34" charset="0"/>
                          <a:cs typeface="Arial" panose="020B0604020202020204" pitchFamily="34" charset="0"/>
                        </a:rPr>
                        <a:t>40</a:t>
                      </a:r>
                    </a:p>
                    <a:p>
                      <a:pPr algn="ctr"/>
                      <a:r>
                        <a:rPr lang="en-US" sz="1200" u="sng" dirty="0" smtClean="0">
                          <a:latin typeface="Arial" panose="020B0604020202020204" pitchFamily="34" charset="0"/>
                          <a:cs typeface="Arial" panose="020B0604020202020204" pitchFamily="34" charset="0"/>
                        </a:rPr>
                        <a:t>60</a:t>
                      </a:r>
                    </a:p>
                    <a:p>
                      <a:pPr algn="ctr"/>
                      <a:r>
                        <a:rPr lang="en-US" sz="1200" u="none" dirty="0" smtClean="0">
                          <a:latin typeface="Arial" panose="020B0604020202020204" pitchFamily="34" charset="0"/>
                          <a:cs typeface="Arial" panose="020B0604020202020204" pitchFamily="34" charset="0"/>
                        </a:rPr>
                        <a:t>100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Non</a:t>
                      </a:r>
                      <a:r>
                        <a:rPr lang="en-US" sz="1200" baseline="0" dirty="0" smtClean="0">
                          <a:latin typeface="Arial" panose="020B0604020202020204" pitchFamily="34" charset="0"/>
                          <a:cs typeface="Arial" panose="020B0604020202020204" pitchFamily="34" charset="0"/>
                        </a:rPr>
                        <a:t> Current (Long-term) liabilities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Long-term</a:t>
                      </a:r>
                      <a:r>
                        <a:rPr lang="en-US" sz="1200" baseline="0" dirty="0" smtClean="0">
                          <a:latin typeface="Arial" panose="020B0604020202020204" pitchFamily="34" charset="0"/>
                          <a:cs typeface="Arial" panose="020B0604020202020204" pitchFamily="34" charset="0"/>
                        </a:rPr>
                        <a:t> bank loan</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245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430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345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 – TOTAL</a:t>
                      </a:r>
                      <a:r>
                        <a:rPr lang="en-US" sz="1200" b="1" baseline="0" dirty="0" smtClean="0">
                          <a:latin typeface="Arial" panose="020B0604020202020204" pitchFamily="34" charset="0"/>
                          <a:cs typeface="Arial" panose="020B0604020202020204" pitchFamily="34" charset="0"/>
                        </a:rPr>
                        <a: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Shareholders’ equity (Shareholders’ funds)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Profit</a:t>
                      </a:r>
                      <a:r>
                        <a:rPr lang="en-US" sz="1200" baseline="0" dirty="0" smtClean="0">
                          <a:latin typeface="Arial" panose="020B0604020202020204" pitchFamily="34" charset="0"/>
                          <a:cs typeface="Arial" panose="020B0604020202020204" pitchFamily="34" charset="0"/>
                        </a:rPr>
                        <a:t> and Loss Account reserves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340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a:t>
                      </a:r>
                      <a:r>
                        <a:rPr lang="en-US" sz="1200" b="1" baseline="0" dirty="0" smtClean="0">
                          <a:latin typeface="Arial" panose="020B0604020202020204" pitchFamily="34" charset="0"/>
                          <a:cs typeface="Arial" panose="020B0604020202020204" pitchFamily="34" charset="0"/>
                        </a:rPr>
                        <a:t> SHAREHOLDERS’ FUNDS/EQUITY</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434067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5.4.1 – Explanation of Balance Sheet terms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623064818"/>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373948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80" b="1" dirty="0" smtClean="0"/>
              <a:t>Non-Current </a:t>
            </a:r>
            <a:r>
              <a:rPr lang="en-US" sz="1580" dirty="0" smtClean="0"/>
              <a:t>and </a:t>
            </a:r>
            <a:r>
              <a:rPr lang="en-US" sz="1580" b="1" dirty="0" smtClean="0"/>
              <a:t>Current Assets, </a:t>
            </a:r>
            <a:r>
              <a:rPr lang="en-US" sz="1580" dirty="0" smtClean="0"/>
              <a:t>Current and </a:t>
            </a:r>
            <a:r>
              <a:rPr lang="en-US" sz="1580" b="1" dirty="0" smtClean="0"/>
              <a:t>Non-Current Liabilities</a:t>
            </a:r>
            <a:endParaRPr lang="en-US" sz="1580" dirty="0" smtClean="0"/>
          </a:p>
          <a:p>
            <a:pPr marL="574675" indent="-225425">
              <a:buClr>
                <a:srgbClr val="00B050"/>
              </a:buClr>
              <a:buFont typeface="Arial" panose="020B0604020202020204" pitchFamily="34" charset="0"/>
              <a:buChar char="•"/>
            </a:pPr>
            <a:r>
              <a:rPr lang="en-US" sz="1580" dirty="0" smtClean="0"/>
              <a:t>Total assets less total liabilities is always equal to total shareholders’ funds or equity - otherwise the balance sheet would not balance!</a:t>
            </a:r>
          </a:p>
          <a:p>
            <a:pPr marL="574675" indent="-225425">
              <a:buClr>
                <a:srgbClr val="00B050"/>
              </a:buClr>
              <a:buFont typeface="Arial" panose="020B0604020202020204" pitchFamily="34" charset="0"/>
              <a:buChar char="•"/>
            </a:pPr>
            <a:r>
              <a:rPr lang="en-US" sz="1580" dirty="0" smtClean="0"/>
              <a:t>Shareholders’ equity (or shareholders’ funds) is the total sum of money invested into the business by the owners of the company – the shareholders. This money is invested in 2 ways:</a:t>
            </a:r>
          </a:p>
          <a:p>
            <a:pPr marL="1031875" lvl="1" indent="-225425">
              <a:buClr>
                <a:srgbClr val="00B050"/>
              </a:buClr>
              <a:buFont typeface="Arial" panose="020B0604020202020204" pitchFamily="34" charset="0"/>
              <a:buChar char="•"/>
            </a:pPr>
            <a:r>
              <a:rPr lang="en-US" sz="1580" dirty="0" smtClean="0"/>
              <a:t>Share capital is the money put into the business when the shareholders bought newly issues shares.</a:t>
            </a:r>
          </a:p>
          <a:p>
            <a:pPr marL="1031875" lvl="1" indent="-225425">
              <a:buClr>
                <a:srgbClr val="00B050"/>
              </a:buClr>
              <a:buFont typeface="Arial" panose="020B0604020202020204" pitchFamily="34" charset="0"/>
              <a:buChar char="•"/>
            </a:pPr>
            <a:r>
              <a:rPr lang="en-US" sz="1580" dirty="0" smtClean="0"/>
              <a:t>Reserves arise for a number of reasons. Profit and loss reserves are retained profits from current and previous years. This profit is owned by the shareholders but has not been paid out to them in the form of dividends, It is kept in the business as part of the shareholders’ funds.</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296</a:t>
            </a:r>
            <a:endParaRPr lang="en-GB" sz="2000" b="1" dirty="0">
              <a:latin typeface="Arial" panose="020B0604020202020204" pitchFamily="34" charset="0"/>
              <a:cs typeface="Arial" panose="020B0604020202020204" pitchFamily="34" charset="0"/>
            </a:endParaRPr>
          </a:p>
        </p:txBody>
      </p:sp>
      <p:sp>
        <p:nvSpPr>
          <p:cNvPr id="4" name="Rectangle 3"/>
          <p:cNvSpPr/>
          <p:nvPr/>
        </p:nvSpPr>
        <p:spPr>
          <a:xfrm>
            <a:off x="258140" y="5013176"/>
            <a:ext cx="6478316" cy="1569660"/>
          </a:xfrm>
          <a:prstGeom prst="rect">
            <a:avLst/>
          </a:prstGeom>
          <a:solidFill>
            <a:schemeClr val="tx2">
              <a:lumMod val="20000"/>
              <a:lumOff val="80000"/>
            </a:schemeClr>
          </a:solidFill>
        </p:spPr>
        <p:txBody>
          <a:bodyPr wrap="square">
            <a:spAutoFit/>
          </a:bodyPr>
          <a:lstStyle/>
          <a:p>
            <a:pPr marL="0" indent="0">
              <a:buNone/>
            </a:pPr>
            <a:r>
              <a:rPr lang="en-US" sz="1600" b="1" dirty="0">
                <a:solidFill>
                  <a:srgbClr val="FF0000"/>
                </a:solidFill>
              </a:rPr>
              <a:t>Non-Current Assets </a:t>
            </a:r>
            <a:r>
              <a:rPr lang="en-US" sz="1600" dirty="0"/>
              <a:t>– The items owned by the business for more than one year.</a:t>
            </a:r>
          </a:p>
          <a:p>
            <a:pPr marL="0" indent="0">
              <a:buNone/>
            </a:pPr>
            <a:r>
              <a:rPr lang="en-US" sz="1600" b="1" dirty="0">
                <a:solidFill>
                  <a:srgbClr val="FF0000"/>
                </a:solidFill>
              </a:rPr>
              <a:t>Current Assets </a:t>
            </a:r>
            <a:r>
              <a:rPr lang="en-US" sz="1600" dirty="0"/>
              <a:t>– The items owned by the business and used within one year.</a:t>
            </a:r>
          </a:p>
          <a:p>
            <a:pPr marL="0" indent="0">
              <a:buNone/>
            </a:pPr>
            <a:r>
              <a:rPr lang="en-US" sz="1600" b="1" dirty="0">
                <a:solidFill>
                  <a:srgbClr val="FF0000"/>
                </a:solidFill>
              </a:rPr>
              <a:t>Non-Current Liabilities </a:t>
            </a:r>
            <a:r>
              <a:rPr lang="en-US" sz="1600" dirty="0"/>
              <a:t>– Long term debts owed by the business.</a:t>
            </a:r>
          </a:p>
          <a:p>
            <a:pPr marL="0" indent="0">
              <a:buNone/>
            </a:pPr>
            <a:r>
              <a:rPr lang="en-US" sz="1600" b="1" dirty="0">
                <a:solidFill>
                  <a:srgbClr val="FF0000"/>
                </a:solidFill>
              </a:rPr>
              <a:t>Current Liabilities</a:t>
            </a:r>
            <a:r>
              <a:rPr lang="en-US" sz="1600" dirty="0"/>
              <a:t> – Short-term debts owed by the business.</a:t>
            </a:r>
          </a:p>
        </p:txBody>
      </p:sp>
    </p:spTree>
    <p:extLst>
      <p:ext uri="{BB962C8B-B14F-4D97-AF65-F5344CB8AC3E}">
        <p14:creationId xmlns:p14="http://schemas.microsoft.com/office/powerpoint/2010/main" val="30936518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5.4.1 – Explanation of Balance Sheet terms</a:t>
            </a:r>
            <a:endParaRPr lang="en-GB" sz="3200" b="1" dirty="0" smtClean="0"/>
          </a:p>
        </p:txBody>
      </p:sp>
      <p:sp>
        <p:nvSpPr>
          <p:cNvPr id="2" name="Rectangle 1"/>
          <p:cNvSpPr/>
          <p:nvPr/>
        </p:nvSpPr>
        <p:spPr>
          <a:xfrm>
            <a:off x="288155" y="1136938"/>
            <a:ext cx="8532317" cy="1323439"/>
          </a:xfrm>
          <a:prstGeom prst="rect">
            <a:avLst/>
          </a:prstGeom>
        </p:spPr>
        <p:txBody>
          <a:bodyPr wrap="square">
            <a:spAutoFit/>
          </a:bodyPr>
          <a:lstStyle/>
          <a:p>
            <a:pPr>
              <a:buClr>
                <a:srgbClr val="00B050"/>
              </a:buClr>
            </a:pPr>
            <a:r>
              <a:rPr lang="en-US" sz="1600" b="1" dirty="0" smtClean="0"/>
              <a:t>Activity 24.1 – Understanding balance sheets</a:t>
            </a:r>
          </a:p>
          <a:p>
            <a:pPr marL="342900" indent="-342900">
              <a:buClr>
                <a:srgbClr val="00B050"/>
              </a:buClr>
              <a:buFont typeface="Wingdings 3" panose="05040102010807070707" pitchFamily="18" charset="2"/>
              <a:buChar char=""/>
            </a:pPr>
            <a:r>
              <a:rPr lang="en-US" sz="1600" dirty="0" smtClean="0"/>
              <a:t>A Manager Director of a company is trying to write out the balance sheet for the business. The following items have been listed. You have been asked to help the Managing Director by putting them all under their correct heading. Tick the correct box for each item.</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296</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130052160"/>
              </p:ext>
            </p:extLst>
          </p:nvPr>
        </p:nvGraphicFramePr>
        <p:xfrm>
          <a:off x="395536" y="2420888"/>
          <a:ext cx="8424935" cy="4165600"/>
        </p:xfrm>
        <a:graphic>
          <a:graphicData uri="http://schemas.openxmlformats.org/drawingml/2006/table">
            <a:tbl>
              <a:tblPr firstRow="1" bandRow="1">
                <a:tableStyleId>{5C22544A-7EE6-4342-B048-85BDC9FD1C3A}</a:tableStyleId>
              </a:tblPr>
              <a:tblGrid>
                <a:gridCol w="2808312"/>
                <a:gridCol w="864096"/>
                <a:gridCol w="1080120"/>
                <a:gridCol w="1008112"/>
                <a:gridCol w="1008112"/>
                <a:gridCol w="864096"/>
                <a:gridCol w="792087"/>
              </a:tblGrid>
              <a:tr h="370840">
                <a:tc>
                  <a:txBody>
                    <a:bodyPr/>
                    <a:lstStyle/>
                    <a:p>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a:t>
                      </a:r>
                      <a:r>
                        <a:rPr lang="en-US" sz="1200" baseline="0" dirty="0" smtClean="0">
                          <a:latin typeface="Arial" panose="020B0604020202020204" pitchFamily="34" charset="0"/>
                          <a:cs typeface="Arial" panose="020B0604020202020204" pitchFamily="34" charset="0"/>
                        </a:rPr>
                        <a: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Reserves</a:t>
                      </a: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Company Vehicles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Cash in the Till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Ten-Year Bank Loan</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Ordinary Share Capital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Money Owed by Customers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Unsold Goods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Factory Building</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Retained profit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Amounts Owed to Suppliers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Tax Owed to Government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bl>
          </a:graphicData>
        </a:graphic>
      </p:graphicFrame>
      <p:sp>
        <p:nvSpPr>
          <p:cNvPr id="5" name="TextBox 4">
            <a:hlinkClick r:id="rId3" action="ppaction://hlinkfile"/>
          </p:cNvPr>
          <p:cNvSpPr txBox="1"/>
          <p:nvPr/>
        </p:nvSpPr>
        <p:spPr>
          <a:xfrm>
            <a:off x="8460432" y="1124744"/>
            <a:ext cx="216024"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870271261"/>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5.4.2 – Interpreting Balance Sheet Data</a:t>
            </a:r>
            <a:endParaRPr lang="en-GB" sz="3600" b="1" dirty="0" smtClean="0"/>
          </a:p>
        </p:txBody>
      </p:sp>
      <p:sp>
        <p:nvSpPr>
          <p:cNvPr id="2" name="Rectangle 1"/>
          <p:cNvSpPr/>
          <p:nvPr/>
        </p:nvSpPr>
        <p:spPr>
          <a:xfrm>
            <a:off x="288155" y="1136938"/>
            <a:ext cx="8532317"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Shareholders can see if ‘their’ stake in the business has increased or fallen in value over the last 12 months by looking at the ‘total equity’ figures for two years.</a:t>
            </a:r>
          </a:p>
          <a:p>
            <a:pPr marL="342900" indent="-342900">
              <a:buClr>
                <a:srgbClr val="00B050"/>
              </a:buClr>
              <a:buFont typeface="Wingdings 3" panose="05040102010807070707" pitchFamily="18" charset="2"/>
              <a:buChar char=""/>
            </a:pPr>
            <a:r>
              <a:rPr lang="en-US" sz="1700" dirty="0" smtClean="0"/>
              <a:t>Shareholders can also analyse how expansion by the business has been paid for – by increasing non-current liabilities (such as long-term loans); from retained profits or by increasing share capital (sale of shares). If inventories or stocks have been sold off to provide capital for business expansion then this will be clear by this figure declining on the balance sheet.</a:t>
            </a:r>
          </a:p>
          <a:p>
            <a:pPr marL="342900" indent="-342900">
              <a:buClr>
                <a:srgbClr val="00B050"/>
              </a:buClr>
              <a:buFont typeface="Wingdings 3" panose="05040102010807070707" pitchFamily="18" charset="2"/>
              <a:buChar char=""/>
            </a:pPr>
            <a:r>
              <a:rPr lang="en-US" sz="1700" dirty="0" smtClean="0"/>
              <a:t>Working capital can be calculated from the balance sheet data. This is a very important concept. It is also known as net current assets. It is calculated by the formula:</a:t>
            </a:r>
          </a:p>
          <a:p>
            <a:pPr algn="ctr">
              <a:buClr>
                <a:srgbClr val="00B050"/>
              </a:buClr>
            </a:pPr>
            <a:r>
              <a:rPr lang="en-US" sz="1700" b="1" dirty="0" smtClean="0">
                <a:solidFill>
                  <a:srgbClr val="FF0000"/>
                </a:solidFill>
              </a:rPr>
              <a:t>Working capital = current assets – current liabilities</a:t>
            </a:r>
          </a:p>
          <a:p>
            <a:pPr marL="342900" indent="-342900">
              <a:buClr>
                <a:srgbClr val="00B050"/>
              </a:buClr>
              <a:buFont typeface="Wingdings 3" panose="05040102010807070707" pitchFamily="18" charset="2"/>
              <a:buChar char=""/>
            </a:pPr>
            <a:r>
              <a:rPr lang="en-US" sz="1700" dirty="0" smtClean="0"/>
              <a:t>No business can survive without working capital. It is used to pay short-term debts. If these debts cannot be paid because the business does not have enough working capital. The creditors could force the business to stop trading.</a:t>
            </a:r>
          </a:p>
          <a:p>
            <a:pPr marL="342900" indent="-342900">
              <a:buClr>
                <a:srgbClr val="00B050"/>
              </a:buClr>
              <a:buFont typeface="Wingdings 3" panose="05040102010807070707" pitchFamily="18" charset="2"/>
              <a:buChar char=""/>
            </a:pPr>
            <a:r>
              <a:rPr lang="en-US" sz="1700" dirty="0" smtClean="0"/>
              <a:t>Capital employed can also be calculated by using data from the balance sheet, The following formula is used:</a:t>
            </a:r>
          </a:p>
          <a:p>
            <a:pPr>
              <a:buClr>
                <a:srgbClr val="00B050"/>
              </a:buClr>
            </a:pPr>
            <a:r>
              <a:rPr lang="en-US" sz="1700" dirty="0" smtClean="0"/>
              <a:t>	</a:t>
            </a:r>
            <a:r>
              <a:rPr lang="en-US" sz="1700" b="1" dirty="0">
                <a:solidFill>
                  <a:srgbClr val="FF0000"/>
                </a:solidFill>
              </a:rPr>
              <a:t>Capital employed = shareholders’ funds + non-current liabilities</a:t>
            </a:r>
          </a:p>
          <a:p>
            <a:pPr marL="342900" indent="-342900">
              <a:buClr>
                <a:srgbClr val="00B050"/>
              </a:buClr>
              <a:buFont typeface="Wingdings 3" panose="05040102010807070707" pitchFamily="18" charset="2"/>
              <a:buChar char=""/>
            </a:pPr>
            <a:r>
              <a:rPr lang="en-US" sz="1700" dirty="0" smtClean="0"/>
              <a:t>This is the  total long-term and permanent capital of the business which has been used to pay for the assets of the business.</a:t>
            </a:r>
          </a:p>
          <a:p>
            <a:pPr marL="342900" indent="-342900">
              <a:buClr>
                <a:srgbClr val="00B050"/>
              </a:buClr>
              <a:buFont typeface="Wingdings 3" panose="05040102010807070707" pitchFamily="18" charset="2"/>
              <a:buChar char=""/>
            </a:pPr>
            <a:r>
              <a:rPr lang="en-US" sz="1700" dirty="0" smtClean="0"/>
              <a:t>Balance sheet data can also </a:t>
            </a:r>
            <a:r>
              <a:rPr lang="en-US" sz="1700" dirty="0"/>
              <a:t>be used to calculate ratios which are used to assess business </a:t>
            </a:r>
            <a:r>
              <a:rPr lang="en-US" sz="1700" dirty="0" smtClean="0"/>
              <a:t>importance (see PPT 5.5)</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807949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5.4.2 – Using Balance Sheets – Case Study</a:t>
            </a:r>
            <a:endParaRPr lang="en-GB" sz="3200" b="1" dirty="0" smtClean="0"/>
          </a:p>
        </p:txBody>
      </p:sp>
      <p:sp>
        <p:nvSpPr>
          <p:cNvPr id="2" name="Rectangle 1"/>
          <p:cNvSpPr/>
          <p:nvPr/>
        </p:nvSpPr>
        <p:spPr>
          <a:xfrm>
            <a:off x="288155" y="1136938"/>
            <a:ext cx="6448302" cy="550150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50" dirty="0" smtClean="0"/>
              <a:t>Using the balance sheet for </a:t>
            </a:r>
            <a:r>
              <a:rPr lang="en-US" sz="1850" dirty="0" err="1" smtClean="0"/>
              <a:t>Abd</a:t>
            </a:r>
            <a:r>
              <a:rPr lang="en-US" sz="1850" dirty="0" smtClean="0"/>
              <a:t> Machines. </a:t>
            </a:r>
            <a:r>
              <a:rPr lang="en-US" sz="1850" dirty="0" err="1" smtClean="0"/>
              <a:t>Abd</a:t>
            </a:r>
            <a:r>
              <a:rPr lang="en-US" sz="1850" dirty="0" smtClean="0"/>
              <a:t> Machines manufactures washing machines and vacuum cleaners. Over the period shown by the balance sheets, the business invested heavily in new IT-based equipment for its production line, The retained profits of the business shave been falling in recent years.</a:t>
            </a:r>
          </a:p>
          <a:p>
            <a:pPr marL="342900" indent="-342900">
              <a:buClr>
                <a:srgbClr val="00B050"/>
              </a:buClr>
              <a:buFont typeface="Wingdings 3" panose="05040102010807070707" pitchFamily="18" charset="2"/>
              <a:buChar char=""/>
            </a:pPr>
            <a:r>
              <a:rPr lang="en-US" sz="1850" dirty="0" smtClean="0"/>
              <a:t>Some shareholders were studying the company’s 2015 balance sheet and the following questions were raised.</a:t>
            </a:r>
          </a:p>
          <a:p>
            <a:pPr>
              <a:buClr>
                <a:srgbClr val="00B050"/>
              </a:buClr>
            </a:pPr>
            <a:r>
              <a:rPr lang="en-US" sz="1850" dirty="0" smtClean="0">
                <a:solidFill>
                  <a:srgbClr val="0070C0"/>
                </a:solidFill>
              </a:rPr>
              <a:t>Q: The business increased the value of the fixed assets last year, but how was this financed?</a:t>
            </a:r>
          </a:p>
          <a:p>
            <a:pPr>
              <a:buClr>
                <a:srgbClr val="00B050"/>
              </a:buClr>
            </a:pPr>
            <a:r>
              <a:rPr lang="en-US" sz="1850" dirty="0" smtClean="0">
                <a:solidFill>
                  <a:srgbClr val="FF0000"/>
                </a:solidFill>
              </a:rPr>
              <a:t>A: The business increased its bank loans, sold new shares and used the retained profit within the business.</a:t>
            </a:r>
          </a:p>
          <a:p>
            <a:pPr>
              <a:buClr>
                <a:srgbClr val="00B050"/>
              </a:buClr>
            </a:pPr>
            <a:r>
              <a:rPr lang="en-US" sz="1850" dirty="0" smtClean="0">
                <a:solidFill>
                  <a:srgbClr val="0070C0"/>
                </a:solidFill>
              </a:rPr>
              <a:t>Q: The value of inventories increased this year. Is this good?</a:t>
            </a:r>
          </a:p>
          <a:p>
            <a:pPr>
              <a:buClr>
                <a:srgbClr val="00B050"/>
              </a:buClr>
            </a:pPr>
            <a:r>
              <a:rPr lang="en-US" sz="1850" dirty="0" smtClean="0">
                <a:solidFill>
                  <a:srgbClr val="FF0000"/>
                </a:solidFill>
              </a:rPr>
              <a:t>A: Probably not if it resulted from not being able to sell a higher level of output to customers. These inventories have to be financed somehow – and there is an opportunity cost to this! The money tied up in inventories could have been used in other ways within the business.</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297</a:t>
            </a:r>
            <a:endParaRPr lang="en-GB" sz="20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18494414"/>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53022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5.4.2 – Revision Summary – Balance Sheet</a:t>
            </a:r>
            <a:endParaRPr lang="en-GB" sz="3200" b="1" dirty="0" smtClean="0"/>
          </a:p>
        </p:txBody>
      </p:sp>
      <p:sp>
        <p:nvSpPr>
          <p:cNvPr id="6" name="Round Same Side Corner Rectangle 5">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297</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Working Capital = current assets – current liabilities</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BALANCE SHEET</a:t>
            </a:r>
            <a:endParaRPr lang="en-US" sz="2400" b="1" dirty="0">
              <a:latin typeface="Calibri" panose="020F0502020204030204" pitchFamily="34" charset="0"/>
            </a:endParaRPr>
          </a:p>
        </p:txBody>
      </p:sp>
      <p:grpSp>
        <p:nvGrpSpPr>
          <p:cNvPr id="12" name="Group 11"/>
          <p:cNvGrpSpPr/>
          <p:nvPr/>
        </p:nvGrpSpPr>
        <p:grpSpPr>
          <a:xfrm>
            <a:off x="5076056" y="4190234"/>
            <a:ext cx="3724790" cy="1321160"/>
            <a:chOff x="4371267" y="4025154"/>
            <a:chExt cx="4603438" cy="1798688"/>
          </a:xfrm>
        </p:grpSpPr>
        <p:sp>
          <p:nvSpPr>
            <p:cNvPr id="13" name="Rounded Rectangle 12"/>
            <p:cNvSpPr/>
            <p:nvPr/>
          </p:nvSpPr>
          <p:spPr>
            <a:xfrm>
              <a:off x="4371267" y="4836786"/>
              <a:ext cx="4603438" cy="98705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Capital employed = shareholders’ funds + long-term liabilities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4"/>
              <a:ext cx="1998788" cy="8116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884444"/>
            <a:ext cx="3494969" cy="1305791"/>
            <a:chOff x="6407381" y="5051098"/>
            <a:chExt cx="4224438" cy="3267334"/>
          </a:xfrm>
        </p:grpSpPr>
        <p:sp>
          <p:nvSpPr>
            <p:cNvPr id="16" name="Rounded Rectangle 15"/>
            <p:cNvSpPr/>
            <p:nvPr/>
          </p:nvSpPr>
          <p:spPr>
            <a:xfrm>
              <a:off x="6910960" y="5051098"/>
              <a:ext cx="3720859" cy="15741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Liabilities can be either current </a:t>
              </a:r>
              <a:r>
                <a:rPr lang="en-US" sz="2000" smtClean="0">
                  <a:latin typeface="Calibri" panose="020F0502020204030204" pitchFamily="34" charset="0"/>
                </a:rPr>
                <a:t>or non-current</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1" y="6625249"/>
              <a:ext cx="2364009" cy="1693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50912" y="2848633"/>
            <a:ext cx="2147011" cy="1341601"/>
            <a:chOff x="95760" y="3311706"/>
            <a:chExt cx="2793792" cy="1920336"/>
          </a:xfrm>
        </p:grpSpPr>
        <p:sp>
          <p:nvSpPr>
            <p:cNvPr id="19" name="Rounded Rectangle 18"/>
            <p:cNvSpPr/>
            <p:nvPr/>
          </p:nvSpPr>
          <p:spPr>
            <a:xfrm>
              <a:off x="95760" y="3311706"/>
              <a:ext cx="2629675" cy="8307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Lists assets and liabilities</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410597" y="4142431"/>
              <a:ext cx="1478955" cy="10896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59301" y="4190235"/>
            <a:ext cx="2700531" cy="1188301"/>
            <a:chOff x="3980960" y="3551184"/>
            <a:chExt cx="3514062" cy="1700907"/>
          </a:xfrm>
        </p:grpSpPr>
        <p:sp>
          <p:nvSpPr>
            <p:cNvPr id="22" name="Rounded Rectangle 21"/>
            <p:cNvSpPr/>
            <p:nvPr/>
          </p:nvSpPr>
          <p:spPr>
            <a:xfrm>
              <a:off x="3980960" y="4316839"/>
              <a:ext cx="3514062" cy="9352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A</a:t>
              </a:r>
              <a:r>
                <a:rPr lang="en-US" sz="2000" dirty="0" smtClean="0">
                  <a:latin typeface="Calibri" panose="020F0502020204030204" pitchFamily="34" charset="0"/>
                </a:rPr>
                <a:t>ssets can be either current or non-current</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737992" y="3551184"/>
              <a:ext cx="1546347" cy="7656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S</a:t>
              </a:r>
              <a:r>
                <a:rPr lang="en-US" sz="2000" dirty="0" smtClean="0">
                  <a:latin typeface="Calibri" panose="020F0502020204030204" pitchFamily="34" charset="0"/>
                </a:rPr>
                <a:t>hareholders’ funds = total assets – total liabilities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900" dirty="0" smtClean="0"/>
              <a:t>5.4.2 – Using Balance Sheet Data – Activity 24.2</a:t>
            </a:r>
            <a:endParaRPr lang="en-GB" sz="2900" b="1" dirty="0" smtClean="0"/>
          </a:p>
        </p:txBody>
      </p:sp>
      <p:sp>
        <p:nvSpPr>
          <p:cNvPr id="2" name="Rectangle 1"/>
          <p:cNvSpPr/>
          <p:nvPr/>
        </p:nvSpPr>
        <p:spPr>
          <a:xfrm>
            <a:off x="288155" y="1136938"/>
            <a:ext cx="6448302" cy="350865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50" dirty="0" smtClean="0"/>
              <a:t>Using the balance sheet for </a:t>
            </a:r>
            <a:r>
              <a:rPr lang="en-US" sz="1850" dirty="0" err="1" smtClean="0"/>
              <a:t>Abd</a:t>
            </a:r>
            <a:r>
              <a:rPr lang="en-US" sz="1850" dirty="0" smtClean="0"/>
              <a:t> Machines.</a:t>
            </a:r>
          </a:p>
          <a:p>
            <a:pPr marL="738188" indent="-398463">
              <a:buClr>
                <a:srgbClr val="00B050"/>
              </a:buClr>
              <a:buFont typeface="+mj-lt"/>
              <a:buAutoNum type="alphaLcParenR"/>
            </a:pPr>
            <a:r>
              <a:rPr lang="en-US" sz="1850" dirty="0" smtClean="0"/>
              <a:t>Calculate the increase in working capital between the two years.</a:t>
            </a:r>
          </a:p>
          <a:p>
            <a:pPr marL="738188" indent="-398463">
              <a:buClr>
                <a:srgbClr val="00B050"/>
              </a:buClr>
              <a:buFont typeface="+mj-lt"/>
              <a:buAutoNum type="alphaLcParenR"/>
            </a:pPr>
            <a:r>
              <a:rPr lang="en-US" sz="1850" dirty="0" smtClean="0"/>
              <a:t>Comment on your result</a:t>
            </a:r>
          </a:p>
          <a:p>
            <a:pPr marL="738188" indent="-398463">
              <a:buClr>
                <a:srgbClr val="00B050"/>
              </a:buClr>
              <a:buFont typeface="+mj-lt"/>
              <a:buAutoNum type="alphaLcParenR"/>
            </a:pPr>
            <a:r>
              <a:rPr lang="en-US" sz="1850" dirty="0" smtClean="0"/>
              <a:t>Which source of finance provided most capital during 2015; loans, share issues of retained profit? Explain your answer.</a:t>
            </a:r>
          </a:p>
          <a:p>
            <a:pPr marL="738188" indent="-398463">
              <a:buClr>
                <a:srgbClr val="00B050"/>
              </a:buClr>
              <a:buFont typeface="+mj-lt"/>
              <a:buAutoNum type="alphaLcParenR"/>
            </a:pPr>
            <a:r>
              <a:rPr lang="en-US" sz="1850" dirty="0" smtClean="0"/>
              <a:t>Do you think that this business should reduce the value of its inventories?</a:t>
            </a:r>
            <a:r>
              <a:rPr lang="en-US" sz="1850" dirty="0"/>
              <a:t> Explain your answer</a:t>
            </a:r>
            <a:r>
              <a:rPr lang="en-US" sz="1850" dirty="0" smtClean="0"/>
              <a:t>.</a:t>
            </a:r>
          </a:p>
          <a:p>
            <a:pPr marL="738188" indent="-398463">
              <a:buClr>
                <a:srgbClr val="00B050"/>
              </a:buClr>
              <a:buFont typeface="+mj-lt"/>
              <a:buAutoNum type="alphaLcParenR"/>
            </a:pPr>
            <a:r>
              <a:rPr lang="en-US" sz="1850" dirty="0" smtClean="0"/>
              <a:t>Do you think the shareholders of </a:t>
            </a:r>
            <a:r>
              <a:rPr lang="en-US" sz="1850" dirty="0" err="1" smtClean="0"/>
              <a:t>Abd</a:t>
            </a:r>
            <a:r>
              <a:rPr lang="en-US" sz="1850" dirty="0" smtClean="0"/>
              <a:t> Machines Ltd. Should be pleased with the balance sheet data? </a:t>
            </a:r>
            <a:r>
              <a:rPr lang="en-US" sz="1850" dirty="0"/>
              <a:t>Explain your answer.</a:t>
            </a:r>
            <a:endParaRPr lang="en-US" sz="1850" dirty="0" smtClean="0"/>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298</a:t>
            </a:r>
            <a:endParaRPr lang="en-GB" sz="20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18494414"/>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8140" y="5085184"/>
            <a:ext cx="6478316" cy="1323439"/>
          </a:xfrm>
          <a:prstGeom prst="rect">
            <a:avLst/>
          </a:prstGeom>
          <a:solidFill>
            <a:schemeClr val="tx2">
              <a:lumMod val="20000"/>
              <a:lumOff val="80000"/>
            </a:schemeClr>
          </a:solidFill>
        </p:spPr>
        <p:txBody>
          <a:bodyPr wrap="square">
            <a:spAutoFit/>
          </a:bodyPr>
          <a:lstStyle/>
          <a:p>
            <a:pPr marL="0" indent="0">
              <a:buNone/>
            </a:pPr>
            <a:r>
              <a:rPr lang="en-US" sz="1600" b="1" dirty="0" smtClean="0">
                <a:solidFill>
                  <a:srgbClr val="FF0000"/>
                </a:solidFill>
              </a:rPr>
              <a:t>Tips for Success </a:t>
            </a:r>
            <a:r>
              <a:rPr lang="en-US" sz="1600" dirty="0" smtClean="0"/>
              <a:t>– A balance sheet is useful to many stakeholder groups – to help analyse performance and financial strength of a business. They can also be compared with balance sheets from previous years or other businesses, See PPT 5.3 on how business accounts can be analysed.</a:t>
            </a:r>
            <a:endParaRPr lang="en-US" sz="1600" dirty="0"/>
          </a:p>
        </p:txBody>
      </p:sp>
      <p:sp>
        <p:nvSpPr>
          <p:cNvPr id="9" name="TextBox 8">
            <a:hlinkClick r:id="rId5" action="ppaction://hlinkfile"/>
          </p:cNvPr>
          <p:cNvSpPr txBox="1"/>
          <p:nvPr/>
        </p:nvSpPr>
        <p:spPr>
          <a:xfrm>
            <a:off x="6300192" y="4293096"/>
            <a:ext cx="432048"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39980818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5.4.2 – Comparing Balance Sheet Data – Activity 24.3</a:t>
            </a:r>
            <a:endParaRPr lang="en-GB" sz="2700" b="1" dirty="0" smtClean="0"/>
          </a:p>
        </p:txBody>
      </p:sp>
      <p:sp>
        <p:nvSpPr>
          <p:cNvPr id="2" name="Rectangle 1"/>
          <p:cNvSpPr/>
          <p:nvPr/>
        </p:nvSpPr>
        <p:spPr>
          <a:xfrm>
            <a:off x="288154" y="1136938"/>
            <a:ext cx="8532317"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KL Co. Ltd. and HK Co. Ltd. Are two businesses that manufacture gifts bought by tourists – such as pottery and wooden carvings. The following table contains a summary of the two companies’ balance sheets for the year ending 31/12/2015.</a:t>
            </a:r>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2400" dirty="0" smtClean="0"/>
          </a:p>
          <a:p>
            <a:pPr>
              <a:buClr>
                <a:srgbClr val="00B050"/>
              </a:buClr>
            </a:pPr>
            <a:endParaRPr lang="en-US" sz="1600" dirty="0" smtClean="0"/>
          </a:p>
          <a:p>
            <a:pPr marL="515938" indent="-339725">
              <a:buClr>
                <a:srgbClr val="00B050"/>
              </a:buClr>
              <a:buFont typeface="+mj-lt"/>
              <a:buAutoNum type="alphaLcParenR"/>
            </a:pPr>
            <a:r>
              <a:rPr lang="en-US" sz="1600" dirty="0" smtClean="0"/>
              <a:t>Calculate the values of X, Y and Z.</a:t>
            </a:r>
          </a:p>
          <a:p>
            <a:pPr marL="515938" indent="-339725">
              <a:buClr>
                <a:srgbClr val="00B050"/>
              </a:buClr>
              <a:buFont typeface="+mj-lt"/>
              <a:buAutoNum type="alphaLcParenR"/>
            </a:pPr>
            <a:r>
              <a:rPr lang="en-US" sz="1600" dirty="0" smtClean="0"/>
              <a:t>Identify two types of Current and Non-Current assets that these businesses are likely to own.</a:t>
            </a:r>
          </a:p>
          <a:p>
            <a:pPr marL="515938" indent="-339725">
              <a:buClr>
                <a:srgbClr val="00B050"/>
              </a:buClr>
              <a:buFont typeface="+mj-lt"/>
              <a:buAutoNum type="alphaLcParenR"/>
            </a:pPr>
            <a:r>
              <a:rPr lang="en-US" sz="1600" dirty="0" smtClean="0"/>
              <a:t>Identify three items that are likely to be held as inventories by these businesses.</a:t>
            </a:r>
          </a:p>
          <a:p>
            <a:pPr marL="515938" indent="-339725">
              <a:buClr>
                <a:srgbClr val="00B050"/>
              </a:buClr>
              <a:buFont typeface="+mj-lt"/>
              <a:buAutoNum type="alphaLcParenR"/>
            </a:pPr>
            <a:r>
              <a:rPr lang="en-US" sz="1600" dirty="0" smtClean="0"/>
              <a:t>Which company seems to be in a stringer financial position? Use the data above to support your answer.</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298</a:t>
            </a:r>
            <a:endParaRPr lang="en-GB" sz="2000" b="1" dirty="0">
              <a:latin typeface="Arial" panose="020B0604020202020204" pitchFamily="34" charset="0"/>
              <a:cs typeface="Arial" panose="020B0604020202020204" pitchFamily="34" charset="0"/>
            </a:endParaRPr>
          </a:p>
        </p:txBody>
      </p:sp>
      <p:sp>
        <p:nvSpPr>
          <p:cNvPr id="9" name="TextBox 8">
            <a:hlinkClick r:id="rId3" action="ppaction://hlinkfile"/>
          </p:cNvPr>
          <p:cNvSpPr txBox="1"/>
          <p:nvPr/>
        </p:nvSpPr>
        <p:spPr>
          <a:xfrm>
            <a:off x="8460432" y="5827911"/>
            <a:ext cx="432048"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76801326"/>
              </p:ext>
            </p:extLst>
          </p:nvPr>
        </p:nvGraphicFramePr>
        <p:xfrm>
          <a:off x="395534" y="1938504"/>
          <a:ext cx="8424936" cy="3218688"/>
        </p:xfrm>
        <a:graphic>
          <a:graphicData uri="http://schemas.openxmlformats.org/drawingml/2006/table">
            <a:tbl>
              <a:tblPr firstRow="1" bandRow="1">
                <a:tableStyleId>{5C22544A-7EE6-4342-B048-85BDC9FD1C3A}</a:tableStyleId>
              </a:tblPr>
              <a:tblGrid>
                <a:gridCol w="2808312"/>
                <a:gridCol w="2808312"/>
                <a:gridCol w="2808312"/>
              </a:tblGrid>
              <a:tr h="0">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KL Co. Ltd. ($000)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HK Co. Ltd. ($000)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Non-current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50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Current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Inventories</a:t>
                      </a:r>
                    </a:p>
                    <a:p>
                      <a:r>
                        <a:rPr lang="en-US" sz="1200" dirty="0" smtClean="0">
                          <a:latin typeface="Arial" panose="020B0604020202020204" pitchFamily="34" charset="0"/>
                          <a:cs typeface="Arial" panose="020B0604020202020204" pitchFamily="34" charset="0"/>
                        </a:rPr>
                        <a:t>Accounts</a:t>
                      </a:r>
                      <a:r>
                        <a:rPr lang="en-US" sz="1200" baseline="0" dirty="0" smtClean="0">
                          <a:latin typeface="Arial" panose="020B0604020202020204" pitchFamily="34" charset="0"/>
                          <a:cs typeface="Arial" panose="020B0604020202020204" pitchFamily="34" charset="0"/>
                        </a:rPr>
                        <a:t> receivable</a:t>
                      </a:r>
                    </a:p>
                    <a:p>
                      <a:r>
                        <a:rPr lang="en-US" sz="1200" baseline="0" dirty="0" smtClean="0">
                          <a:latin typeface="Arial" panose="020B0604020202020204" pitchFamily="34" charset="0"/>
                          <a:cs typeface="Arial" panose="020B0604020202020204" pitchFamily="34" charset="0"/>
                        </a:rPr>
                        <a:t>Cash</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12</a:t>
                      </a:r>
                    </a:p>
                    <a:p>
                      <a:r>
                        <a:rPr lang="en-US" sz="1200" dirty="0" smtClean="0">
                          <a:latin typeface="Arial" panose="020B0604020202020204" pitchFamily="34" charset="0"/>
                          <a:cs typeface="Arial" panose="020B0604020202020204" pitchFamily="34" charset="0"/>
                        </a:rPr>
                        <a:t>8</a:t>
                      </a:r>
                    </a:p>
                    <a:p>
                      <a:r>
                        <a:rPr lang="en-US" sz="1200" dirty="0" smtClean="0">
                          <a:latin typeface="Arial" panose="020B0604020202020204" pitchFamily="34" charset="0"/>
                          <a:cs typeface="Arial" panose="020B0604020202020204" pitchFamily="34" charset="0"/>
                        </a:rPr>
                        <a:t>1</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50</a:t>
                      </a:r>
                    </a:p>
                    <a:p>
                      <a:r>
                        <a:rPr lang="en-US" sz="1200" dirty="0" smtClean="0">
                          <a:latin typeface="Arial" panose="020B0604020202020204" pitchFamily="34" charset="0"/>
                          <a:cs typeface="Arial" panose="020B0604020202020204" pitchFamily="34" charset="0"/>
                        </a:rPr>
                        <a:t>16</a:t>
                      </a:r>
                    </a:p>
                    <a:p>
                      <a:r>
                        <a:rPr lang="en-US" sz="1200" dirty="0" smtClean="0">
                          <a:latin typeface="Arial" panose="020B0604020202020204" pitchFamily="34" charset="0"/>
                          <a:cs typeface="Arial" panose="020B0604020202020204" pitchFamily="34" charset="0"/>
                        </a:rPr>
                        <a:t>4</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X</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Current</a:t>
                      </a:r>
                      <a:r>
                        <a:rPr lang="en-US" sz="1200" baseline="0" dirty="0" smtClean="0">
                          <a:latin typeface="Arial" panose="020B0604020202020204" pitchFamily="34" charset="0"/>
                          <a:cs typeface="Arial" panose="020B0604020202020204" pitchFamily="34" charset="0"/>
                        </a:rPr>
                        <a:t>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18</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70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Non-current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38</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assets</a:t>
                      </a:r>
                      <a:r>
                        <a:rPr lang="en-US" sz="1200" baseline="0" dirty="0" smtClean="0">
                          <a:latin typeface="Arial" panose="020B0604020202020204" pitchFamily="34" charset="0"/>
                          <a:cs typeface="Arial" panose="020B0604020202020204" pitchFamily="34" charset="0"/>
                        </a:rPr>
                        <a:t> – total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Shareholders’ equity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75</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Retained profit</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13</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Z</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shareholders’ equity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33</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6319846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5.4.2 – Comparing Balance Sheet Data – Activity 24.3</a:t>
            </a:r>
            <a:endParaRPr lang="en-GB" sz="2700" b="1" dirty="0" smtClean="0"/>
          </a:p>
        </p:txBody>
      </p:sp>
      <p:sp>
        <p:nvSpPr>
          <p:cNvPr id="2" name="Rectangle 1"/>
          <p:cNvSpPr/>
          <p:nvPr/>
        </p:nvSpPr>
        <p:spPr>
          <a:xfrm>
            <a:off x="288154" y="1136938"/>
            <a:ext cx="8532317" cy="55092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solidFill>
                  <a:srgbClr val="0070C0"/>
                </a:solidFill>
              </a:rPr>
              <a:t>Hayley’s is one of Sri Lanka’s largest public limited companies. It is a very diversified business with divisions operating in agriculture, transport, consumer products and aviation. The company has recently completed a contract to install lighting at </a:t>
            </a:r>
            <a:r>
              <a:rPr lang="en-US" sz="1600" dirty="0" err="1" smtClean="0">
                <a:solidFill>
                  <a:srgbClr val="0070C0"/>
                </a:solidFill>
              </a:rPr>
              <a:t>Hambabtota</a:t>
            </a:r>
            <a:r>
              <a:rPr lang="en-US" sz="1600" dirty="0" smtClean="0">
                <a:solidFill>
                  <a:srgbClr val="0070C0"/>
                </a:solidFill>
              </a:rPr>
              <a:t> Cricket ground, it has refurbished the Ceylon Continental Hotel and invested in a project to generate green electricity from coconut shell charcoal. A summary of the Hayley group balance sheet is shown below:</a:t>
            </a: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a:buClr>
                <a:srgbClr val="00B050"/>
              </a:buClr>
            </a:pPr>
            <a:endParaRPr lang="en-US" sz="1600" dirty="0" smtClean="0">
              <a:solidFill>
                <a:srgbClr val="0070C0"/>
              </a:solidFill>
            </a:endParaRPr>
          </a:p>
          <a:p>
            <a:pPr>
              <a:buClr>
                <a:srgbClr val="00B050"/>
              </a:buClr>
            </a:pPr>
            <a:r>
              <a:rPr lang="en-US" sz="1600" b="1" dirty="0" smtClean="0">
                <a:solidFill>
                  <a:srgbClr val="0070C0"/>
                </a:solidFill>
              </a:rPr>
              <a:t>Discussion Points</a:t>
            </a:r>
          </a:p>
          <a:p>
            <a:pPr marL="515938" indent="-339725">
              <a:buClr>
                <a:srgbClr val="00B050"/>
              </a:buClr>
              <a:buFont typeface="+mj-lt"/>
              <a:buAutoNum type="alphaLcParenR"/>
            </a:pPr>
            <a:r>
              <a:rPr lang="en-US" sz="1600" dirty="0" smtClean="0">
                <a:solidFill>
                  <a:srgbClr val="0070C0"/>
                </a:solidFill>
              </a:rPr>
              <a:t>Suggest two non-current (fixed) assets that the transport division of Hayley’s is likely to own.</a:t>
            </a:r>
          </a:p>
          <a:p>
            <a:pPr marL="515938" indent="-339725">
              <a:buClr>
                <a:srgbClr val="00B050"/>
              </a:buClr>
              <a:buFont typeface="+mj-lt"/>
              <a:buAutoNum type="alphaLcParenR"/>
            </a:pPr>
            <a:r>
              <a:rPr lang="en-US" sz="1600" dirty="0" smtClean="0">
                <a:solidFill>
                  <a:srgbClr val="0070C0"/>
                </a:solidFill>
              </a:rPr>
              <a:t>Suggest why the company increased non-current liabilities (long-term loans) in the period shown above.</a:t>
            </a:r>
          </a:p>
          <a:p>
            <a:pPr marL="515938" indent="-339725">
              <a:buClr>
                <a:srgbClr val="00B050"/>
              </a:buClr>
              <a:buFont typeface="+mj-lt"/>
              <a:buAutoNum type="alphaLcParenR"/>
            </a:pPr>
            <a:r>
              <a:rPr lang="en-US" sz="1600" dirty="0" smtClean="0">
                <a:solidFill>
                  <a:srgbClr val="0070C0"/>
                </a:solidFill>
              </a:rPr>
              <a:t>Do you think that the shareholders in Hayley would be pleased with the 2011 balance sheet? Explain your answer.</a:t>
            </a: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299</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938316782"/>
              </p:ext>
            </p:extLst>
          </p:nvPr>
        </p:nvGraphicFramePr>
        <p:xfrm>
          <a:off x="395536" y="2708920"/>
          <a:ext cx="8424936" cy="2097024"/>
        </p:xfrm>
        <a:graphic>
          <a:graphicData uri="http://schemas.openxmlformats.org/drawingml/2006/table">
            <a:tbl>
              <a:tblPr firstRow="1" bandRow="1">
                <a:tableStyleId>{5C22544A-7EE6-4342-B048-85BDC9FD1C3A}</a:tableStyleId>
              </a:tblPr>
              <a:tblGrid>
                <a:gridCol w="3528392"/>
                <a:gridCol w="2520280"/>
                <a:gridCol w="2376264"/>
              </a:tblGrid>
              <a:tr h="0">
                <a:tc>
                  <a:txBody>
                    <a:bodyPr/>
                    <a:lstStyle/>
                    <a:p>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As at 31/03/2011</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As at 31/03/2010</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Non-current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29 595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23 453</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Current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24 204</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21 415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53 799</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44 868</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Non-current liabilities</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9268</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5176</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Current</a:t>
                      </a:r>
                      <a:r>
                        <a:rPr lang="en-US" sz="1600" baseline="0" dirty="0" smtClean="0">
                          <a:latin typeface="Arial" panose="020B0604020202020204" pitchFamily="34" charset="0"/>
                          <a:cs typeface="Arial" panose="020B0604020202020204" pitchFamily="34" charset="0"/>
                        </a:rPr>
                        <a:t> liabilities</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20 640</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17 359</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a:t>
                      </a:r>
                      <a:r>
                        <a:rPr lang="en-US" sz="1600" baseline="0" dirty="0" smtClean="0">
                          <a:latin typeface="Arial" panose="020B0604020202020204" pitchFamily="34" charset="0"/>
                          <a:cs typeface="Arial" panose="020B0604020202020204" pitchFamily="34" charset="0"/>
                        </a:rPr>
                        <a:t>liabilities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29 908</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22 535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equity (shareholders’ funds)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23 891</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22 333</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3865523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 – Exam Styled Questions – Paper 1</a:t>
            </a:r>
            <a:endParaRPr lang="en-GB" sz="3200" b="1" dirty="0" smtClean="0"/>
          </a:p>
        </p:txBody>
      </p:sp>
      <p:sp>
        <p:nvSpPr>
          <p:cNvPr id="8" name="Rectangle 7"/>
          <p:cNvSpPr/>
          <p:nvPr/>
        </p:nvSpPr>
        <p:spPr>
          <a:xfrm>
            <a:off x="323849" y="1196752"/>
            <a:ext cx="8496623" cy="5478423"/>
          </a:xfrm>
          <a:prstGeom prst="rect">
            <a:avLst/>
          </a:prstGeom>
        </p:spPr>
        <p:txBody>
          <a:bodyPr wrap="square">
            <a:spAutoFit/>
          </a:bodyPr>
          <a:lstStyle/>
          <a:p>
            <a:pPr marL="339725" indent="-339725">
              <a:spcAft>
                <a:spcPts val="600"/>
              </a:spcAft>
              <a:buClr>
                <a:srgbClr val="00B050"/>
              </a:buClr>
              <a:buFont typeface="+mj-lt"/>
              <a:buAutoNum type="arabicPeriod"/>
            </a:pPr>
            <a:r>
              <a:rPr lang="en-US" sz="1600" dirty="0" smtClean="0"/>
              <a:t>An extract from Giza Builders Ltd. Latest balance sheet is shown below. During the period shown, the government increased interest rates – the cost of borrowing money. A competitor business is for sale. The owners have asked the directors of Giza Builders if they wish to buy the business for $4m.</a:t>
            </a:r>
            <a:br>
              <a:rPr lang="en-US" sz="1600" dirty="0" smtClean="0"/>
            </a:br>
            <a:r>
              <a:rPr lang="en-US" sz="1600" dirty="0" smtClean="0"/>
              <a:t>Extract from Giza Builders Ltd balance sheet.</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a:pPr>
            <a:endParaRPr lang="en-US" sz="1600" dirty="0" smtClean="0"/>
          </a:p>
          <a:p>
            <a:pPr marL="625475" indent="-342900">
              <a:spcAft>
                <a:spcPts val="600"/>
              </a:spcAft>
              <a:buClr>
                <a:srgbClr val="00B050"/>
              </a:buClr>
              <a:buFont typeface="+mj-lt"/>
              <a:buAutoNum type="alphaLcParenR"/>
            </a:pPr>
            <a:r>
              <a:rPr lang="en-US" sz="1600" dirty="0" smtClean="0"/>
              <a:t>What is meant by ‘non-current assets’?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assets likely to be held by Giza Builders Ltd.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company increased its value of total equity (shareholders funds) during the period shown.	[4]</a:t>
            </a:r>
          </a:p>
          <a:p>
            <a:pPr marL="625475" indent="-342900">
              <a:spcAft>
                <a:spcPts val="600"/>
              </a:spcAft>
              <a:buClr>
                <a:srgbClr val="00B050"/>
              </a:buClr>
              <a:buFont typeface="+mj-lt"/>
              <a:buAutoNum type="alphaLcParenR"/>
            </a:pPr>
            <a:r>
              <a:rPr lang="en-US" sz="1600" dirty="0"/>
              <a:t>Identify and explain </a:t>
            </a:r>
            <a:r>
              <a:rPr lang="en-US" sz="1600" b="1" dirty="0" smtClean="0"/>
              <a:t>two </a:t>
            </a:r>
            <a:r>
              <a:rPr lang="en-US" sz="1600" dirty="0" smtClean="0"/>
              <a:t>ways in which the increase in non-current liabilities (long-term loans) might have been used by the company.	[6]</a:t>
            </a:r>
          </a:p>
          <a:p>
            <a:pPr marL="625475" indent="-342900">
              <a:spcAft>
                <a:spcPts val="600"/>
              </a:spcAft>
              <a:buClr>
                <a:srgbClr val="00B050"/>
              </a:buClr>
              <a:buFont typeface="+mj-lt"/>
              <a:buAutoNum type="alphaLcParenR"/>
            </a:pPr>
            <a:r>
              <a:rPr lang="en-US" sz="1600" dirty="0" smtClean="0"/>
              <a:t>Consider how useful the information above would be to the directors of Giza Builders Ltd. When they decide whether or not to take over the competing business for $4. Justify your answer.	[6]</a:t>
            </a:r>
          </a:p>
        </p:txBody>
      </p:sp>
      <p:sp>
        <p:nvSpPr>
          <p:cNvPr id="6" name="Round Same Side Corner Rectangle 5">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300</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1" y="3956669"/>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489084832"/>
              </p:ext>
            </p:extLst>
          </p:nvPr>
        </p:nvGraphicFramePr>
        <p:xfrm>
          <a:off x="323847" y="2492896"/>
          <a:ext cx="8496624" cy="15240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58</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05714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746559895"/>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 – Exam Styled Questions – Paper 1</a:t>
            </a:r>
            <a:endParaRPr lang="en-GB" sz="3200" b="1" dirty="0" smtClean="0"/>
          </a:p>
        </p:txBody>
      </p:sp>
      <p:sp>
        <p:nvSpPr>
          <p:cNvPr id="8" name="Rectangle 7"/>
          <p:cNvSpPr/>
          <p:nvPr/>
        </p:nvSpPr>
        <p:spPr>
          <a:xfrm>
            <a:off x="323849" y="1196752"/>
            <a:ext cx="8496623" cy="5309146"/>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sz="1600" dirty="0" smtClean="0"/>
              <a:t>An extract from Gary’s Garages </a:t>
            </a:r>
            <a:r>
              <a:rPr lang="en-US" sz="1600" dirty="0"/>
              <a:t>p</a:t>
            </a:r>
            <a:r>
              <a:rPr lang="en-US" sz="1600" dirty="0" smtClean="0"/>
              <a:t>lc. Latest balance sheet is shown below, The garage company sells and repairs old vehicles. It has many competitors.</a:t>
            </a:r>
            <a:br>
              <a:rPr lang="en-US" sz="1600" dirty="0" smtClean="0"/>
            </a:br>
            <a:r>
              <a:rPr lang="en-US" sz="1600" dirty="0" smtClean="0"/>
              <a:t>Extract from Gary’s Garages plc balance sheet.</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endParaRPr lang="en-US" sz="1600" dirty="0" smtClean="0"/>
          </a:p>
          <a:p>
            <a:pPr marL="625475" indent="-342900">
              <a:spcAft>
                <a:spcPts val="600"/>
              </a:spcAft>
              <a:buClr>
                <a:srgbClr val="00B050"/>
              </a:buClr>
              <a:buFont typeface="+mj-lt"/>
              <a:buAutoNum type="alphaLcParenR"/>
            </a:pPr>
            <a:r>
              <a:rPr lang="en-US" sz="1600" dirty="0" smtClean="0"/>
              <a:t>What is meant by ‘total equity’ (or shareholders’ funds)?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liabilities Gary’s Garages is likely to have.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value of current assets has fallen during the period shown.	[4]</a:t>
            </a:r>
          </a:p>
          <a:p>
            <a:pPr marL="625475" indent="-342900">
              <a:spcAft>
                <a:spcPts val="600"/>
              </a:spcAft>
              <a:buClr>
                <a:srgbClr val="00B050"/>
              </a:buClr>
              <a:buFont typeface="+mj-lt"/>
              <a:buAutoNum type="alphaLcParenR"/>
            </a:pPr>
            <a:r>
              <a:rPr lang="en-US" sz="1600" dirty="0"/>
              <a:t>Identify and </a:t>
            </a:r>
            <a:r>
              <a:rPr lang="en-US" sz="1600" dirty="0" smtClean="0"/>
              <a:t>explain the usefulness of </a:t>
            </a:r>
            <a:r>
              <a:rPr lang="en-US" sz="1600" b="1" dirty="0" smtClean="0"/>
              <a:t>two </a:t>
            </a:r>
            <a:r>
              <a:rPr lang="en-US" sz="1600" dirty="0" smtClean="0"/>
              <a:t>pieces of information, </a:t>
            </a:r>
            <a:r>
              <a:rPr lang="en-US" sz="1600" dirty="0"/>
              <a:t>o</a:t>
            </a:r>
            <a:r>
              <a:rPr lang="en-US" sz="1600" dirty="0" smtClean="0"/>
              <a:t>ther than the data above, that a potential shareholder might need to analyse before investing in Gary’s garages PLC.	[6]</a:t>
            </a:r>
          </a:p>
          <a:p>
            <a:pPr marL="625475" indent="-342900">
              <a:spcAft>
                <a:spcPts val="600"/>
              </a:spcAft>
              <a:buClr>
                <a:srgbClr val="00B050"/>
              </a:buClr>
              <a:buFont typeface="+mj-lt"/>
              <a:buAutoNum type="alphaLcParenR"/>
            </a:pPr>
            <a:r>
              <a:rPr lang="en-US" sz="1600" dirty="0" smtClean="0"/>
              <a:t>Do you think that the shareholders of Gary’s garages PLC. Would be pleased with the information shown above. Justify your answer.	[6]</a:t>
            </a:r>
          </a:p>
        </p:txBody>
      </p:sp>
      <p:sp>
        <p:nvSpPr>
          <p:cNvPr id="6" name="Round Same Side Corner Rectangle 5">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300</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868067927"/>
              </p:ext>
            </p:extLst>
          </p:nvPr>
        </p:nvGraphicFramePr>
        <p:xfrm>
          <a:off x="333830" y="2032248"/>
          <a:ext cx="8496624" cy="18288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35</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40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28</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1841962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5.4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528" y="1772816"/>
            <a:ext cx="8496622" cy="4593565"/>
          </a:xfrm>
          <a:prstGeom prst="rect">
            <a:avLst/>
          </a:prstGeom>
        </p:spPr>
        <p:txBody>
          <a:bodyPr wrap="square">
            <a:spAutoFit/>
          </a:bodyPr>
          <a:lstStyle/>
          <a:p>
            <a:pPr marL="0" indent="0">
              <a:buNone/>
            </a:pPr>
            <a:r>
              <a:rPr lang="en-US" sz="2250" b="1" dirty="0" smtClean="0">
                <a:solidFill>
                  <a:srgbClr val="FF0000"/>
                </a:solidFill>
              </a:rPr>
              <a:t>Balance Sheet </a:t>
            </a:r>
            <a:r>
              <a:rPr lang="en-US" sz="2250" b="1" dirty="0" smtClean="0"/>
              <a:t>– </a:t>
            </a:r>
            <a:r>
              <a:rPr lang="en-US" sz="2250" dirty="0" smtClean="0"/>
              <a:t>Shows the value of a business’s assets and liabilities at a particular tome. Sometimes referred to as ‘statement of financial position’.</a:t>
            </a:r>
          </a:p>
          <a:p>
            <a:pPr marL="0" indent="0">
              <a:buNone/>
            </a:pPr>
            <a:r>
              <a:rPr lang="en-US" sz="2250" b="1" dirty="0">
                <a:solidFill>
                  <a:srgbClr val="FF0000"/>
                </a:solidFill>
              </a:rPr>
              <a:t>Assets</a:t>
            </a:r>
            <a:r>
              <a:rPr lang="en-US" sz="2250" dirty="0" smtClean="0"/>
              <a:t> – Those items of value which are owned by the business. They may be fixed (non-current) or short-term current assets.</a:t>
            </a:r>
          </a:p>
          <a:p>
            <a:pPr marL="0" indent="0">
              <a:buNone/>
            </a:pPr>
            <a:r>
              <a:rPr lang="en-US" sz="2250" b="1" dirty="0">
                <a:solidFill>
                  <a:srgbClr val="FF0000"/>
                </a:solidFill>
              </a:rPr>
              <a:t>Liabilities</a:t>
            </a:r>
            <a:r>
              <a:rPr lang="en-US" sz="2250" dirty="0" smtClean="0"/>
              <a:t> – The debts owned by the business.</a:t>
            </a:r>
          </a:p>
          <a:p>
            <a:pPr marL="0" indent="0">
              <a:buNone/>
            </a:pPr>
            <a:r>
              <a:rPr lang="en-US" sz="2250" b="1" dirty="0">
                <a:solidFill>
                  <a:srgbClr val="FF0000"/>
                </a:solidFill>
              </a:rPr>
              <a:t>Non-Current Assets </a:t>
            </a:r>
            <a:r>
              <a:rPr lang="en-US" sz="2250" dirty="0" smtClean="0"/>
              <a:t>– The items owned by the business for more than one year.</a:t>
            </a:r>
          </a:p>
          <a:p>
            <a:pPr marL="0" indent="0">
              <a:buNone/>
            </a:pPr>
            <a:r>
              <a:rPr lang="en-US" sz="2250" b="1" dirty="0">
                <a:solidFill>
                  <a:srgbClr val="FF0000"/>
                </a:solidFill>
              </a:rPr>
              <a:t>Current Assets </a:t>
            </a:r>
            <a:r>
              <a:rPr lang="en-US" sz="2250" dirty="0" smtClean="0"/>
              <a:t>– The items owned by the business and used within one year.</a:t>
            </a:r>
          </a:p>
          <a:p>
            <a:pPr marL="0" indent="0">
              <a:buNone/>
            </a:pPr>
            <a:r>
              <a:rPr lang="en-US" sz="2250" b="1" dirty="0">
                <a:solidFill>
                  <a:srgbClr val="FF0000"/>
                </a:solidFill>
              </a:rPr>
              <a:t>Non-Current Liabilities </a:t>
            </a:r>
            <a:r>
              <a:rPr lang="en-US" sz="2250" dirty="0" smtClean="0"/>
              <a:t>– Long term debts owed by the business.</a:t>
            </a:r>
          </a:p>
          <a:p>
            <a:pPr marL="0" indent="0">
              <a:buNone/>
            </a:pPr>
            <a:r>
              <a:rPr lang="en-US" sz="2250" b="1" dirty="0">
                <a:solidFill>
                  <a:srgbClr val="FF0000"/>
                </a:solidFill>
              </a:rPr>
              <a:t>Current Liabilities</a:t>
            </a:r>
            <a:r>
              <a:rPr lang="en-US" sz="2250" dirty="0" smtClean="0"/>
              <a:t> – Short-term debts owed by the business.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5.4 – Assessment Objectives</a:t>
            </a:r>
            <a:endParaRPr lang="en-GB" sz="4000" b="1" dirty="0" smtClean="0"/>
          </a:p>
        </p:txBody>
      </p:sp>
      <p:sp>
        <p:nvSpPr>
          <p:cNvPr id="34" name="Rectangle 33"/>
          <p:cNvSpPr/>
          <p:nvPr/>
        </p:nvSpPr>
        <p:spPr>
          <a:xfrm>
            <a:off x="323528" y="1167716"/>
            <a:ext cx="6368801"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288156" y="1844824"/>
            <a:ext cx="6300068" cy="4524315"/>
          </a:xfrm>
          <a:prstGeom prst="rect">
            <a:avLst/>
          </a:prstGeom>
        </p:spPr>
        <p:txBody>
          <a:bodyPr wrap="square">
            <a:spAutoFit/>
          </a:bodyPr>
          <a:lstStyle/>
          <a:p>
            <a:r>
              <a:rPr lang="en-US" sz="2400" b="1" dirty="0"/>
              <a:t>5.4.1 </a:t>
            </a:r>
            <a:r>
              <a:rPr lang="en-US" sz="2400" b="1" dirty="0" smtClean="0"/>
              <a:t>- </a:t>
            </a:r>
            <a:r>
              <a:rPr lang="en-US" sz="2400" dirty="0" smtClean="0"/>
              <a:t>The </a:t>
            </a:r>
            <a:r>
              <a:rPr lang="en-US" sz="2400" dirty="0"/>
              <a:t>main elements of a balance sheet:</a:t>
            </a:r>
          </a:p>
          <a:p>
            <a:pPr marL="692150" indent="-342900">
              <a:buFont typeface="Arial" panose="020B0604020202020204" pitchFamily="34" charset="0"/>
              <a:buChar char="•"/>
            </a:pPr>
            <a:r>
              <a:rPr lang="en-US" sz="2400" dirty="0" smtClean="0"/>
              <a:t>The </a:t>
            </a:r>
            <a:r>
              <a:rPr lang="en-US" sz="2400" dirty="0"/>
              <a:t>main classifications of assets and liabilities</a:t>
            </a:r>
          </a:p>
          <a:p>
            <a:pPr marL="692150" indent="-342900">
              <a:buFont typeface="Arial" panose="020B0604020202020204" pitchFamily="34" charset="0"/>
              <a:buChar char="•"/>
            </a:pPr>
            <a:r>
              <a:rPr lang="en-US" sz="2400" dirty="0" smtClean="0"/>
              <a:t>Examples </a:t>
            </a:r>
            <a:r>
              <a:rPr lang="en-US" sz="2400" dirty="0"/>
              <a:t>to illustrate these classifications</a:t>
            </a:r>
          </a:p>
          <a:p>
            <a:r>
              <a:rPr lang="en-US" sz="2400" b="1" dirty="0"/>
              <a:t>5.4.2 </a:t>
            </a:r>
            <a:r>
              <a:rPr lang="en-US" sz="2400" b="1" dirty="0" smtClean="0"/>
              <a:t>- </a:t>
            </a:r>
            <a:r>
              <a:rPr lang="en-US" sz="2400" dirty="0" smtClean="0"/>
              <a:t>Interpret </a:t>
            </a:r>
            <a:r>
              <a:rPr lang="en-US" sz="2400" dirty="0"/>
              <a:t>a simple balance sheet and make deductions from </a:t>
            </a:r>
            <a:r>
              <a:rPr lang="en-US" sz="2400" dirty="0" smtClean="0"/>
              <a:t>it, e.g</a:t>
            </a:r>
            <a:r>
              <a:rPr lang="en-US" sz="2400" dirty="0"/>
              <a:t>. how a business is financing its activities and what assets </a:t>
            </a:r>
            <a:r>
              <a:rPr lang="en-US" sz="2400" dirty="0" smtClean="0"/>
              <a:t>it owns</a:t>
            </a:r>
            <a:r>
              <a:rPr lang="en-US" sz="2400" dirty="0"/>
              <a:t>, sale of inventories to raise finance </a:t>
            </a:r>
            <a:r>
              <a:rPr lang="en-US" sz="2400" i="1" dirty="0"/>
              <a:t>(constructing </a:t>
            </a:r>
            <a:r>
              <a:rPr lang="en-US" sz="2400" i="1" dirty="0" smtClean="0"/>
              <a:t>balance sheets </a:t>
            </a:r>
            <a:r>
              <a:rPr lang="en-US" sz="2400" i="1" dirty="0"/>
              <a:t>will </a:t>
            </a:r>
            <a:r>
              <a:rPr lang="en-US" sz="2400" b="1" i="1" dirty="0"/>
              <a:t>not </a:t>
            </a:r>
            <a:r>
              <a:rPr lang="en-US" sz="2400" i="1" dirty="0"/>
              <a:t>be examined)</a:t>
            </a:r>
            <a:endParaRPr lang="en-GB" sz="2400" dirty="0"/>
          </a:p>
        </p:txBody>
      </p:sp>
      <p:graphicFrame>
        <p:nvGraphicFramePr>
          <p:cNvPr id="7" name="Table 6"/>
          <p:cNvGraphicFramePr>
            <a:graphicFrameLocks noGrp="1"/>
          </p:cNvGraphicFramePr>
          <p:nvPr>
            <p:extLst>
              <p:ext uri="{D42A27DB-BD31-4B8C-83A1-F6EECF244321}">
                <p14:modId xmlns:p14="http://schemas.microsoft.com/office/powerpoint/2010/main" val="3396288932"/>
              </p:ext>
            </p:extLst>
          </p:nvPr>
        </p:nvGraphicFramePr>
        <p:xfrm>
          <a:off x="6804248" y="1124744"/>
          <a:ext cx="2016224" cy="5256584"/>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5.4.1 – Balance Sheets</a:t>
            </a:r>
            <a:endParaRPr lang="en-GB" sz="36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623064818"/>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401648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In 5.3 we learned how a manager can calculate whether the business is making a profit or loss. This is clearly of great importance. However, by itself, the income statement does not tell us how much the business is worth. Business owners would be very interested to know how much their business is worth, This information, together with other details, is given on the </a:t>
            </a:r>
            <a:r>
              <a:rPr lang="en-US" sz="1700" b="1" dirty="0" smtClean="0"/>
              <a:t>balance sheet.</a:t>
            </a:r>
          </a:p>
          <a:p>
            <a:pPr marL="342900" indent="-342900">
              <a:buClr>
                <a:srgbClr val="00B050"/>
              </a:buClr>
              <a:buFont typeface="Wingdings 3" panose="05040102010807070707" pitchFamily="18" charset="2"/>
              <a:buChar char=""/>
            </a:pPr>
            <a:r>
              <a:rPr lang="en-US" sz="1700" dirty="0" smtClean="0"/>
              <a:t>The balance sheet is very different from an income statement, which records the income and expenses of a business, and the profit and loss it makes over a period of time – usually one year. The balance sheet records the value or worth of a business at just one moment in time – at the end of the financial year.</a:t>
            </a:r>
          </a:p>
          <a:p>
            <a:pPr marL="342900" indent="-342900">
              <a:buClr>
                <a:srgbClr val="00B050"/>
              </a:buClr>
              <a:buFont typeface="Wingdings 3" panose="05040102010807070707" pitchFamily="18" charset="2"/>
              <a:buChar char=""/>
            </a:pPr>
            <a:r>
              <a:rPr lang="en-US" sz="1700" dirty="0" smtClean="0"/>
              <a:t>A personal balance sheet example will help to introduce the basic concept of this account.</a:t>
            </a:r>
            <a:endParaRPr lang="en-US" sz="1700" dirty="0"/>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294</a:t>
            </a:r>
            <a:endParaRPr lang="en-GB" sz="2000" b="1" dirty="0">
              <a:latin typeface="Arial" panose="020B0604020202020204" pitchFamily="34" charset="0"/>
              <a:cs typeface="Arial" panose="020B0604020202020204" pitchFamily="34" charset="0"/>
            </a:endParaRPr>
          </a:p>
        </p:txBody>
      </p:sp>
      <p:sp>
        <p:nvSpPr>
          <p:cNvPr id="8" name="TextBox 7"/>
          <p:cNvSpPr txBox="1"/>
          <p:nvPr/>
        </p:nvSpPr>
        <p:spPr>
          <a:xfrm>
            <a:off x="288155" y="5301208"/>
            <a:ext cx="6372077" cy="1246495"/>
          </a:xfrm>
          <a:prstGeom prst="rect">
            <a:avLst/>
          </a:prstGeom>
          <a:solidFill>
            <a:schemeClr val="tx2">
              <a:lumMod val="40000"/>
              <a:lumOff val="60000"/>
            </a:schemeClr>
          </a:solidFill>
          <a:ln w="38100">
            <a:solidFill>
              <a:srgbClr val="FF0000"/>
            </a:solidFill>
          </a:ln>
        </p:spPr>
        <p:txBody>
          <a:bodyPr wrap="square" rtlCol="0">
            <a:spAutoFit/>
          </a:bodyPr>
          <a:lstStyle/>
          <a:p>
            <a:r>
              <a:rPr lang="en-US" sz="1500" b="1" dirty="0" smtClean="0"/>
              <a:t>Tips for Success </a:t>
            </a:r>
            <a:r>
              <a:rPr lang="en-US" sz="1500" dirty="0" smtClean="0"/>
              <a:t>– You should take every chance to apply your answers to the balance sheet questions to the business in the case. E.g. if asked for ‘two fixed assets of a shop’ avoid suggesting ‘factory’ or flow line production machines. On this case, shop premises and delivery vehicles are much more likely to earn marks!</a:t>
            </a:r>
            <a:endParaRPr lang="en-GB" sz="1500" dirty="0"/>
          </a:p>
        </p:txBody>
      </p:sp>
    </p:spTree>
    <p:extLst>
      <p:ext uri="{BB962C8B-B14F-4D97-AF65-F5344CB8AC3E}">
        <p14:creationId xmlns:p14="http://schemas.microsoft.com/office/powerpoint/2010/main" val="217864796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5.4.1 –Personal Balance Sheet – Case Study</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741384248"/>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err="1" smtClean="0"/>
              <a:t>Sallah</a:t>
            </a:r>
            <a:r>
              <a:rPr lang="en-US" sz="1700" dirty="0" smtClean="0"/>
              <a:t> plans to start his own business. A government business adviser asked him ‘how much money can you put into the business?’ and </a:t>
            </a:r>
            <a:r>
              <a:rPr lang="en-US" sz="1700" dirty="0" err="1" smtClean="0"/>
              <a:t>Sallah</a:t>
            </a:r>
            <a:r>
              <a:rPr lang="en-US" sz="1700" dirty="0" smtClean="0"/>
              <a:t> had to admit, he did not really know! </a:t>
            </a:r>
          </a:p>
          <a:p>
            <a:pPr marL="342900" indent="-342900">
              <a:buClr>
                <a:srgbClr val="00B050"/>
              </a:buClr>
              <a:buFont typeface="Wingdings 3" panose="05040102010807070707" pitchFamily="18" charset="2"/>
              <a:buChar char=""/>
            </a:pPr>
            <a:r>
              <a:rPr lang="en-US" sz="1700" dirty="0" smtClean="0"/>
              <a:t>The adviser asked him for an approximate value of everything he owned including any bank accounts - as well as any debts and loans he had.</a:t>
            </a:r>
          </a:p>
          <a:p>
            <a:pPr marL="342900" indent="-342900">
              <a:buClr>
                <a:srgbClr val="00B050"/>
              </a:buClr>
              <a:buFont typeface="Wingdings 3" panose="05040102010807070707" pitchFamily="18" charset="2"/>
              <a:buChar char=""/>
            </a:pPr>
            <a:r>
              <a:rPr lang="en-US" sz="1700" dirty="0" smtClean="0"/>
              <a:t>Together they made 2 lists:</a:t>
            </a:r>
          </a:p>
          <a:p>
            <a:pPr marL="342900" indent="-342900">
              <a:buClr>
                <a:srgbClr val="00B050"/>
              </a:buClr>
              <a:buFont typeface="Wingdings 3" panose="05040102010807070707" pitchFamily="18" charset="2"/>
              <a:buChar char=""/>
            </a:pPr>
            <a:endParaRPr lang="en-US" sz="14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r>
              <a:rPr lang="en-US" sz="1700" dirty="0" smtClean="0"/>
              <a:t>The adviser told </a:t>
            </a:r>
            <a:r>
              <a:rPr lang="en-US" sz="1700" dirty="0" err="1" smtClean="0"/>
              <a:t>Sallah</a:t>
            </a:r>
            <a:r>
              <a:rPr lang="en-US" sz="1700" dirty="0" smtClean="0"/>
              <a:t>: ‘The total </a:t>
            </a:r>
            <a:r>
              <a:rPr lang="en-US" sz="1700" dirty="0"/>
              <a:t>v</a:t>
            </a:r>
            <a:r>
              <a:rPr lang="en-US" sz="1700" dirty="0" smtClean="0"/>
              <a:t>alue of what you own is $35 500 more than the value of what you owe. The difference is called ‘</a:t>
            </a:r>
            <a:r>
              <a:rPr lang="en-US" sz="1700" b="1" dirty="0" smtClean="0"/>
              <a:t>Equity</a:t>
            </a:r>
            <a:r>
              <a:rPr lang="en-US" sz="1700" dirty="0" smtClean="0"/>
              <a:t>’ and means that you could, theoretically, invest that much if your own capital into your new business. Unfortunately it is not all in cash form!’</a:t>
            </a:r>
            <a:endParaRPr lang="en-US" sz="1700" dirty="0"/>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294</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920220943"/>
              </p:ext>
            </p:extLst>
          </p:nvPr>
        </p:nvGraphicFramePr>
        <p:xfrm>
          <a:off x="288156" y="3308960"/>
          <a:ext cx="6372076" cy="1920240"/>
        </p:xfrm>
        <a:graphic>
          <a:graphicData uri="http://schemas.openxmlformats.org/drawingml/2006/table">
            <a:tbl>
              <a:tblPr firstRow="1" bandRow="1">
                <a:tableStyleId>{5C22544A-7EE6-4342-B048-85BDC9FD1C3A}</a:tableStyleId>
              </a:tblPr>
              <a:tblGrid>
                <a:gridCol w="2627660"/>
                <a:gridCol w="3744416"/>
              </a:tblGrid>
              <a:tr h="196280">
                <a:tc>
                  <a:txBody>
                    <a:bodyPr/>
                    <a:lstStyle/>
                    <a:p>
                      <a:r>
                        <a:rPr lang="en-US" sz="1500" dirty="0" smtClean="0">
                          <a:latin typeface="Arial" panose="020B0604020202020204" pitchFamily="34" charset="0"/>
                          <a:cs typeface="Arial" panose="020B0604020202020204" pitchFamily="34" charset="0"/>
                        </a:rPr>
                        <a:t>All items </a:t>
                      </a:r>
                      <a:r>
                        <a:rPr lang="en-US" sz="1500" b="1" i="1" dirty="0" smtClean="0">
                          <a:latin typeface="Arial" panose="020B0604020202020204" pitchFamily="34" charset="0"/>
                          <a:cs typeface="Arial" panose="020B0604020202020204" pitchFamily="34" charset="0"/>
                        </a:rPr>
                        <a:t>owned</a:t>
                      </a:r>
                      <a:r>
                        <a:rPr lang="en-US" sz="1500" b="1" i="0" baseline="0" dirty="0" smtClean="0">
                          <a:latin typeface="Arial" panose="020B0604020202020204" pitchFamily="34" charset="0"/>
                          <a:cs typeface="Arial" panose="020B0604020202020204" pitchFamily="34" charset="0"/>
                        </a:rPr>
                        <a:t> by </a:t>
                      </a:r>
                      <a:r>
                        <a:rPr lang="en-US" sz="1500" b="1" i="0" baseline="0" dirty="0" err="1" smtClean="0">
                          <a:latin typeface="Arial" panose="020B0604020202020204" pitchFamily="34" charset="0"/>
                          <a:cs typeface="Arial" panose="020B0604020202020204" pitchFamily="34" charset="0"/>
                        </a:rPr>
                        <a:t>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All debts </a:t>
                      </a:r>
                      <a:r>
                        <a:rPr lang="en-US" sz="1500" i="1" dirty="0" smtClean="0">
                          <a:latin typeface="Arial" panose="020B0604020202020204" pitchFamily="34" charset="0"/>
                          <a:cs typeface="Arial" panose="020B0604020202020204" pitchFamily="34" charset="0"/>
                        </a:rPr>
                        <a:t>owed</a:t>
                      </a:r>
                      <a:r>
                        <a:rPr lang="en-US" sz="1500" b="0" i="1" dirty="0" smtClean="0">
                          <a:latin typeface="Arial" panose="020B0604020202020204" pitchFamily="34" charset="0"/>
                          <a:cs typeface="Arial" panose="020B0604020202020204" pitchFamily="34" charset="0"/>
                        </a:rPr>
                        <a:t> </a:t>
                      </a:r>
                      <a:r>
                        <a:rPr lang="en-US" sz="1500" b="1" i="0" dirty="0" smtClean="0">
                          <a:latin typeface="Arial" panose="020B0604020202020204" pitchFamily="34" charset="0"/>
                          <a:cs typeface="Arial" panose="020B0604020202020204" pitchFamily="34" charset="0"/>
                        </a:rPr>
                        <a:t>by</a:t>
                      </a:r>
                      <a:r>
                        <a:rPr lang="en-US" sz="1500" b="1" i="0" baseline="0" dirty="0" smtClean="0">
                          <a:latin typeface="Arial" panose="020B0604020202020204" pitchFamily="34" charset="0"/>
                          <a:cs typeface="Arial" panose="020B0604020202020204" pitchFamily="34" charset="0"/>
                        </a:rPr>
                        <a:t> </a:t>
                      </a:r>
                      <a:r>
                        <a:rPr lang="en-US" sz="1500" b="1" i="0" baseline="0" dirty="0" err="1" smtClean="0">
                          <a:latin typeface="Arial" panose="020B0604020202020204" pitchFamily="34" charset="0"/>
                          <a:cs typeface="Arial" panose="020B0604020202020204" pitchFamily="34" charset="0"/>
                        </a:rPr>
                        <a:t>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House	$50 000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Loan on House (Mortgage)	$18 000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Car	$4500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Bank Loan</a:t>
                      </a:r>
                      <a:r>
                        <a:rPr lang="en-US" sz="1500" baseline="0" dirty="0" smtClean="0">
                          <a:latin typeface="Arial" panose="020B0604020202020204" pitchFamily="34" charset="0"/>
                          <a:cs typeface="Arial" panose="020B0604020202020204" pitchFamily="34" charset="0"/>
                        </a:rPr>
                        <a:t> on Car</a:t>
                      </a:r>
                      <a:r>
                        <a:rPr lang="en-US" sz="1500" dirty="0" smtClean="0">
                          <a:latin typeface="Arial" panose="020B0604020202020204" pitchFamily="34" charset="0"/>
                          <a:cs typeface="Arial" panose="020B0604020202020204" pitchFamily="34" charset="0"/>
                        </a:rPr>
                        <a:t>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Savings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Owes</a:t>
                      </a:r>
                      <a:r>
                        <a:rPr lang="en-US" sz="1500" baseline="0" dirty="0" smtClean="0">
                          <a:latin typeface="Arial" panose="020B0604020202020204" pitchFamily="34" charset="0"/>
                          <a:cs typeface="Arial" panose="020B0604020202020204" pitchFamily="34" charset="0"/>
                        </a:rPr>
                        <a:t> Brother</a:t>
                      </a:r>
                      <a:r>
                        <a:rPr lang="en-US" sz="1500" dirty="0" smtClean="0">
                          <a:latin typeface="Arial" panose="020B0604020202020204" pitchFamily="34" charset="0"/>
                          <a:cs typeface="Arial" panose="020B0604020202020204" pitchFamily="34" charset="0"/>
                        </a:rPr>
                        <a:t>	$1500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Bank Account	$500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	</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b="1" dirty="0" smtClean="0">
                          <a:latin typeface="Arial" panose="020B0604020202020204" pitchFamily="34" charset="0"/>
                          <a:cs typeface="Arial" panose="020B0604020202020204" pitchFamily="34" charset="0"/>
                        </a:rPr>
                        <a:t>Total	$ 000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b="1" dirty="0" smtClean="0">
                          <a:latin typeface="Arial" panose="020B0604020202020204" pitchFamily="34" charset="0"/>
                          <a:cs typeface="Arial" panose="020B0604020202020204" pitchFamily="34" charset="0"/>
                        </a:rPr>
                        <a:t>Total	$22 500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2736278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5.4.1 – Balance Sheets - Assets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623064818"/>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a:t>B</a:t>
            </a:r>
            <a:r>
              <a:rPr lang="en-US" dirty="0" smtClean="0"/>
              <a:t>usiness balance sheets follow exactly the same principals. They list and give a value to all of the </a:t>
            </a:r>
            <a:r>
              <a:rPr lang="en-US" b="1" dirty="0" smtClean="0"/>
              <a:t>assets</a:t>
            </a:r>
            <a:r>
              <a:rPr lang="en-US" dirty="0" smtClean="0"/>
              <a:t> and </a:t>
            </a:r>
            <a:r>
              <a:rPr lang="en-US" b="1" dirty="0" smtClean="0"/>
              <a:t>liabilities </a:t>
            </a:r>
            <a:r>
              <a:rPr lang="en-US" dirty="0" smtClean="0"/>
              <a:t>of the business. It is important to understand these terms before the layout of the balance sheet is explained.</a:t>
            </a:r>
          </a:p>
          <a:p>
            <a:pPr marL="342900" indent="-342900">
              <a:buClr>
                <a:srgbClr val="00B050"/>
              </a:buClr>
              <a:buFont typeface="Wingdings 3" panose="05040102010807070707" pitchFamily="18" charset="2"/>
              <a:buChar char=""/>
            </a:pPr>
            <a:r>
              <a:rPr lang="en-US" b="1" dirty="0" smtClean="0">
                <a:solidFill>
                  <a:srgbClr val="FF0000"/>
                </a:solidFill>
              </a:rPr>
              <a:t>Assets</a:t>
            </a:r>
            <a:r>
              <a:rPr lang="en-US" dirty="0" smtClean="0">
                <a:solidFill>
                  <a:srgbClr val="FF0000"/>
                </a:solidFill>
              </a:rPr>
              <a:t> are those items of value which are owned by the business.</a:t>
            </a:r>
          </a:p>
          <a:p>
            <a:pPr marL="342900" indent="-342900">
              <a:buClr>
                <a:srgbClr val="00B050"/>
              </a:buClr>
              <a:buFont typeface="Wingdings 3" panose="05040102010807070707" pitchFamily="18" charset="2"/>
              <a:buChar char=""/>
            </a:pPr>
            <a:r>
              <a:rPr lang="en-US" dirty="0" smtClean="0"/>
              <a:t>Land, buildings, equipment and vehicles are examples of non-current or fixed assets. They are likely to be kept by the business for more than one year. Most fixed assets, apart from land, depreciate over time so the value of these will fall on the balance sheet from one year to the next. Intangible assets are those that do not exist physically but still have a value – such as brand names, patents and copyrights.</a:t>
            </a:r>
          </a:p>
          <a:p>
            <a:pPr marL="342900" indent="-342900">
              <a:buClr>
                <a:srgbClr val="00B050"/>
              </a:buClr>
              <a:buFont typeface="Wingdings 3" panose="05040102010807070707" pitchFamily="18" charset="2"/>
              <a:buChar char=""/>
            </a:pPr>
            <a:r>
              <a:rPr lang="en-US" dirty="0" smtClean="0"/>
              <a:t>Cash inventories (stocks) and accounts receivables (debtor customers who owe money to the business) are only held for short periods of time and are called current assets.</a:t>
            </a:r>
            <a:endParaRPr lang="en-US" dirty="0"/>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897070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5.4.1 – Balance Sheets - Liabilities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623064818"/>
              </p:ext>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447814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b="1" dirty="0" smtClean="0">
                <a:solidFill>
                  <a:srgbClr val="FF0000"/>
                </a:solidFill>
              </a:rPr>
              <a:t>Liabilities </a:t>
            </a:r>
            <a:r>
              <a:rPr lang="en-US" sz="1500" dirty="0" smtClean="0">
                <a:solidFill>
                  <a:srgbClr val="FF0000"/>
                </a:solidFill>
              </a:rPr>
              <a:t>are items owed by the business, and have 2 main forms of these.</a:t>
            </a:r>
          </a:p>
          <a:p>
            <a:pPr marL="574675" indent="-225425">
              <a:buClr>
                <a:srgbClr val="00B050"/>
              </a:buClr>
              <a:buFont typeface="Arial" panose="020B0604020202020204" pitchFamily="34" charset="0"/>
              <a:buChar char="•"/>
            </a:pPr>
            <a:r>
              <a:rPr lang="en-US" sz="1500" b="1" dirty="0" smtClean="0"/>
              <a:t>Non current liabilities</a:t>
            </a:r>
            <a:r>
              <a:rPr lang="en-US" sz="1500" dirty="0" smtClean="0"/>
              <a:t> (or long-term liabilities) are long-term borrowings which do not have to be repaid within one year.</a:t>
            </a:r>
          </a:p>
          <a:p>
            <a:pPr marL="574675" indent="-225425">
              <a:buClr>
                <a:srgbClr val="00B050"/>
              </a:buClr>
              <a:buFont typeface="Arial" panose="020B0604020202020204" pitchFamily="34" charset="0"/>
              <a:buChar char="•"/>
            </a:pPr>
            <a:r>
              <a:rPr lang="en-US" sz="1500" b="1" dirty="0" smtClean="0"/>
              <a:t>Current liabilities</a:t>
            </a:r>
            <a:r>
              <a:rPr lang="en-US" sz="1500" dirty="0" smtClean="0"/>
              <a:t> are amounts owed by the business which must be repaid within one year, for example, bank overdraft and accounts payable (supplies / creditors owed money by the business)</a:t>
            </a:r>
          </a:p>
          <a:p>
            <a:pPr marL="342900" indent="-342900">
              <a:buClr>
                <a:srgbClr val="00B050"/>
              </a:buClr>
              <a:buFont typeface="Wingdings 3" panose="05040102010807070707" pitchFamily="18" charset="2"/>
              <a:buChar char=""/>
            </a:pPr>
            <a:r>
              <a:rPr lang="en-US" sz="1500" dirty="0" smtClean="0"/>
              <a:t>What is the importance of these terms? Using the previous case study of Sallah’s personal finances, the value of his assets, is greater than the value of his debts or liabilities, so he owns wealth. In the case of a business, this wealth belongs to the owners; in the case of companies, it belongs to the shareholders. This is why the balance sheet is so important to the users of the accounts (the owners of the business). It shows how much wealth or equity the owners have invested in the business. They would obviously like to see this increase by the end of the year.</a:t>
            </a:r>
          </a:p>
          <a:p>
            <a:pPr algn="ctr">
              <a:buClr>
                <a:srgbClr val="00B050"/>
              </a:buClr>
            </a:pPr>
            <a:r>
              <a:rPr lang="en-US" sz="1500" b="1" dirty="0" smtClean="0">
                <a:solidFill>
                  <a:srgbClr val="FF0000"/>
                </a:solidFill>
              </a:rPr>
              <a:t>Total assets – total liabilities = owners’ equity (shareholder’s funds in a limited company)</a:t>
            </a:r>
            <a:endParaRPr lang="en-US" sz="1500" b="1" dirty="0">
              <a:solidFill>
                <a:srgbClr val="FF0000"/>
              </a:solidFill>
            </a:endParaRPr>
          </a:p>
        </p:txBody>
      </p:sp>
      <p:sp>
        <p:nvSpPr>
          <p:cNvPr id="7" name="Round Same Side Corner Rectangle 6">
            <a:hlinkClick r:id="" action="ppaction://noaction"/>
          </p:cNvPr>
          <p:cNvSpPr/>
          <p:nvPr/>
        </p:nvSpPr>
        <p:spPr>
          <a:xfrm>
            <a:off x="4932040"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295</a:t>
            </a:r>
            <a:endParaRPr lang="en-GB" sz="2000" b="1" dirty="0">
              <a:latin typeface="Arial" panose="020B0604020202020204" pitchFamily="34" charset="0"/>
              <a:cs typeface="Arial" panose="020B0604020202020204" pitchFamily="34" charset="0"/>
            </a:endParaRPr>
          </a:p>
        </p:txBody>
      </p:sp>
      <p:sp>
        <p:nvSpPr>
          <p:cNvPr id="3" name="TextBox 2"/>
          <p:cNvSpPr txBox="1"/>
          <p:nvPr/>
        </p:nvSpPr>
        <p:spPr>
          <a:xfrm>
            <a:off x="288155" y="5589240"/>
            <a:ext cx="6372077" cy="1015663"/>
          </a:xfrm>
          <a:prstGeom prst="rect">
            <a:avLst/>
          </a:prstGeom>
          <a:solidFill>
            <a:schemeClr val="tx2">
              <a:lumMod val="40000"/>
              <a:lumOff val="60000"/>
            </a:schemeClr>
          </a:solidFill>
          <a:ln w="38100">
            <a:solidFill>
              <a:srgbClr val="FF0000"/>
            </a:solidFill>
          </a:ln>
        </p:spPr>
        <p:txBody>
          <a:bodyPr wrap="square" rtlCol="0">
            <a:spAutoFit/>
          </a:bodyPr>
          <a:lstStyle/>
          <a:p>
            <a:r>
              <a:rPr lang="en-US" sz="1500" b="1" dirty="0" smtClean="0"/>
              <a:t>Tips for Success </a:t>
            </a:r>
            <a:r>
              <a:rPr lang="en-US" sz="1500" dirty="0" smtClean="0"/>
              <a:t>– There is more than one accounting term used for many balance sheet items (some of these are given in brackets). Cambridge use the standard international terminology but many give other terms as well to aid your understanding.</a:t>
            </a:r>
            <a:endParaRPr lang="en-GB" sz="1500" dirty="0"/>
          </a:p>
        </p:txBody>
      </p:sp>
    </p:spTree>
    <p:extLst>
      <p:ext uri="{BB962C8B-B14F-4D97-AF65-F5344CB8AC3E}">
        <p14:creationId xmlns:p14="http://schemas.microsoft.com/office/powerpoint/2010/main" val="360244328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42055</TotalTime>
  <Words>3788</Words>
  <Application>Microsoft Office PowerPoint</Application>
  <PresentationFormat>On-screen Show (4:3)</PresentationFormat>
  <Paragraphs>444</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5.4 – Glossary</vt:lpstr>
      <vt:lpstr>5.4 – Assessment Objectives</vt:lpstr>
      <vt:lpstr>5.4.1 – Balance Sheets</vt:lpstr>
      <vt:lpstr>5.4.1 –Personal Balance Sheet – Case Study</vt:lpstr>
      <vt:lpstr>5.4.1 – Balance Sheets - Assets</vt:lpstr>
      <vt:lpstr>5.4.1 – Balance Sheets - Liabilities</vt:lpstr>
      <vt:lpstr>5.4.1 – Case Study – Company Balance Sheet</vt:lpstr>
      <vt:lpstr>5.4.1 – Explanation of Balance Sheet terms</vt:lpstr>
      <vt:lpstr>5.4.1 – Explanation of Balance Sheet terms</vt:lpstr>
      <vt:lpstr>5.4.2 – Interpreting Balance Sheet Data</vt:lpstr>
      <vt:lpstr>5.4.2 – Using Balance Sheets – Case Study</vt:lpstr>
      <vt:lpstr>5.4.2 – Revision Summary – Balance Sheet</vt:lpstr>
      <vt:lpstr>5.4.2 – Using Balance Sheet Data – Activity 24.2</vt:lpstr>
      <vt:lpstr>5.4.2 – Comparing Balance Sheet Data – Activity 24.3</vt:lpstr>
      <vt:lpstr>5.4.2 – Comparing Balance Sheet Data – Activity 24.3</vt:lpstr>
      <vt:lpstr>5.4 – Exam Styled Questions – Paper 1</vt:lpstr>
      <vt:lpstr>5.4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1528</cp:revision>
  <cp:lastPrinted>2014-01-22T18:25:48Z</cp:lastPrinted>
  <dcterms:created xsi:type="dcterms:W3CDTF">2008-03-12T11:01:44Z</dcterms:created>
  <dcterms:modified xsi:type="dcterms:W3CDTF">2016-04-04T09:13:55Z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